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79" r:id="rId3"/>
    <p:sldId id="271" r:id="rId4"/>
    <p:sldId id="260" r:id="rId5"/>
    <p:sldId id="265" r:id="rId6"/>
    <p:sldId id="270" r:id="rId7"/>
    <p:sldId id="268" r:id="rId8"/>
    <p:sldId id="266" r:id="rId9"/>
    <p:sldId id="259" r:id="rId10"/>
    <p:sldId id="287" r:id="rId11"/>
    <p:sldId id="273" r:id="rId12"/>
    <p:sldId id="280" r:id="rId13"/>
    <p:sldId id="269" r:id="rId14"/>
    <p:sldId id="282" r:id="rId15"/>
    <p:sldId id="275" r:id="rId16"/>
    <p:sldId id="281"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466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52" autoAdjust="0"/>
  </p:normalViewPr>
  <p:slideViewPr>
    <p:cSldViewPr snapToGrid="0" snapToObjects="1">
      <p:cViewPr>
        <p:scale>
          <a:sx n="66" d="100"/>
          <a:sy n="66" d="100"/>
        </p:scale>
        <p:origin x="-1290" y="-318"/>
      </p:cViewPr>
      <p:guideLst>
        <p:guide orient="horz" pos="2160"/>
        <p:guide pos="2880"/>
      </p:guideLst>
    </p:cSldViewPr>
  </p:slideViewPr>
  <p:notesTextViewPr>
    <p:cViewPr>
      <p:scale>
        <a:sx n="100" d="100"/>
        <a:sy n="100" d="100"/>
      </p:scale>
      <p:origin x="0" y="0"/>
    </p:cViewPr>
  </p:notesTextViewPr>
  <p:sorterViewPr>
    <p:cViewPr>
      <p:scale>
        <a:sx n="292" d="100"/>
        <a:sy n="292"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F8BEA8-2650-FE48-8F01-F09FB29422A8}" type="datetimeFigureOut">
              <a:rPr lang="en-US" smtClean="0"/>
              <a:pPr/>
              <a:t>3/29/2011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2B28B6-8EF9-6041-9A3A-2AC94394B530}" type="slidenum">
              <a:rPr lang="en-US" smtClean="0"/>
              <a:pPr/>
              <a:t>‹#›</a:t>
            </a:fld>
            <a:endParaRPr lang="en-US"/>
          </a:p>
        </p:txBody>
      </p:sp>
    </p:spTree>
    <p:extLst>
      <p:ext uri="{BB962C8B-B14F-4D97-AF65-F5344CB8AC3E}">
        <p14:creationId xmlns:p14="http://schemas.microsoft.com/office/powerpoint/2010/main" xmlns="" val="397166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B9642-2054-EE44-A842-052F8608895A}" type="datetimeFigureOut">
              <a:rPr lang="en-US" smtClean="0"/>
              <a:pPr/>
              <a:t>3/29/2011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DF510-FB6C-914B-A11F-06DE505EEBC4}" type="slidenum">
              <a:rPr lang="en-US" smtClean="0"/>
              <a:pPr/>
              <a:t>‹#›</a:t>
            </a:fld>
            <a:endParaRPr lang="en-US"/>
          </a:p>
        </p:txBody>
      </p:sp>
    </p:spTree>
    <p:extLst>
      <p:ext uri="{BB962C8B-B14F-4D97-AF65-F5344CB8AC3E}">
        <p14:creationId xmlns:p14="http://schemas.microsoft.com/office/powerpoint/2010/main" xmlns="" val="2912918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I’m </a:t>
            </a:r>
            <a:r>
              <a:rPr lang="en-US" dirty="0" smtClean="0"/>
              <a:t>going to talk today on the</a:t>
            </a:r>
            <a:r>
              <a:rPr lang="en-US" baseline="0" dirty="0" smtClean="0"/>
              <a:t> NAP4 findings in patients reported to have problems at </a:t>
            </a:r>
            <a:r>
              <a:rPr lang="en-US" baseline="0" dirty="0" err="1" smtClean="0"/>
              <a:t>extubation</a:t>
            </a:r>
            <a:r>
              <a:rPr lang="en-US" baseline="0" dirty="0" smtClean="0"/>
              <a:t> and recovery.  15 </a:t>
            </a:r>
            <a:r>
              <a:rPr lang="en-US" baseline="0" dirty="0" err="1" smtClean="0"/>
              <a:t>mins</a:t>
            </a:r>
            <a:r>
              <a:rPr lang="en-US" baseline="0" dirty="0" smtClean="0"/>
              <a:t> to </a:t>
            </a:r>
            <a:r>
              <a:rPr lang="en-US" baseline="0" dirty="0" err="1" smtClean="0"/>
              <a:t>summarise</a:t>
            </a:r>
            <a:r>
              <a:rPr lang="en-US" baseline="0" dirty="0" smtClean="0"/>
              <a:t> 38 cases of some considerable complexity.  I’d recommend you to the chapter where more patient details- I certainly have learned a great deal. I’d like to thank those </a:t>
            </a:r>
            <a:r>
              <a:rPr lang="en-US" baseline="0" dirty="0" err="1" smtClean="0"/>
              <a:t>anaesthetists</a:t>
            </a:r>
            <a:r>
              <a:rPr lang="en-US" baseline="0" dirty="0" smtClean="0"/>
              <a:t> who took considerable time &amp; trouble to submit these reports + Nick my co-author for his invaluable input &amp; guidance</a:t>
            </a:r>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1</a:t>
            </a:fld>
            <a:endParaRPr lang="en-US"/>
          </a:p>
        </p:txBody>
      </p:sp>
    </p:spTree>
    <p:extLst>
      <p:ext uri="{BB962C8B-B14F-4D97-AF65-F5344CB8AC3E}">
        <p14:creationId xmlns:p14="http://schemas.microsoft.com/office/powerpoint/2010/main" xmlns="" val="202447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3 FOI and 10 ESA Staff must be a</a:t>
            </a:r>
            <a:r>
              <a:rPr lang="en-US" dirty="0" smtClean="0"/>
              <a:t>vailable with the</a:t>
            </a:r>
            <a:r>
              <a:rPr lang="en-US" baseline="0" dirty="0" smtClean="0"/>
              <a:t> </a:t>
            </a:r>
            <a:r>
              <a:rPr lang="en-US" dirty="0" smtClean="0"/>
              <a:t>expertise to do these</a:t>
            </a:r>
          </a:p>
          <a:p>
            <a:r>
              <a:rPr lang="en-US" dirty="0" smtClean="0"/>
              <a:t>Some</a:t>
            </a:r>
            <a:r>
              <a:rPr lang="en-US" baseline="0" dirty="0" smtClean="0"/>
              <a:t> units have a n</a:t>
            </a:r>
            <a:r>
              <a:rPr lang="en-US" dirty="0" smtClean="0"/>
              <a:t>amed consultant policy who should be free to help,  others talked of a roving or duty consultant.</a:t>
            </a:r>
            <a:r>
              <a:rPr lang="en-US" baseline="0" dirty="0" smtClean="0"/>
              <a:t>  But there were also problems getting help and I quote</a:t>
            </a:r>
          </a:p>
        </p:txBody>
      </p:sp>
      <p:sp>
        <p:nvSpPr>
          <p:cNvPr id="4" name="Slide Number Placeholder 3"/>
          <p:cNvSpPr>
            <a:spLocks noGrp="1"/>
          </p:cNvSpPr>
          <p:nvPr>
            <p:ph type="sldNum" sz="quarter" idx="10"/>
          </p:nvPr>
        </p:nvSpPr>
        <p:spPr/>
        <p:txBody>
          <a:bodyPr/>
          <a:lstStyle/>
          <a:p>
            <a:fld id="{B25DF510-FB6C-914B-A11F-06DE505EEBC4}" type="slidenum">
              <a:rPr lang="en-US" smtClean="0"/>
              <a:pPr/>
              <a:t>11</a:t>
            </a:fld>
            <a:endParaRPr lang="en-US"/>
          </a:p>
        </p:txBody>
      </p:sp>
    </p:spTree>
    <p:extLst>
      <p:ext uri="{BB962C8B-B14F-4D97-AF65-F5344CB8AC3E}">
        <p14:creationId xmlns:p14="http://schemas.microsoft.com/office/powerpoint/2010/main" xmlns="" val="243440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Supplementary oxygen and monitoring is needed for transport after GA.  We have AAGBI documents</a:t>
            </a:r>
            <a:r>
              <a:rPr lang="en-GB" sz="1200" baseline="0" dirty="0" smtClean="0"/>
              <a:t> with clear guidance.  </a:t>
            </a:r>
            <a:r>
              <a:rPr lang="en-US" dirty="0" smtClean="0"/>
              <a:t>2</a:t>
            </a:r>
            <a:r>
              <a:rPr lang="en-US" baseline="0" dirty="0" smtClean="0"/>
              <a:t> patients arrived in recovery hypoxic, suffered cardiac arrest and died.  One a 4 year old post tonsillectomy with total airway obstruction from blood clot.</a:t>
            </a:r>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12</a:t>
            </a:fld>
            <a:endParaRPr lang="en-US"/>
          </a:p>
        </p:txBody>
      </p:sp>
    </p:spTree>
    <p:extLst>
      <p:ext uri="{BB962C8B-B14F-4D97-AF65-F5344CB8AC3E}">
        <p14:creationId xmlns:p14="http://schemas.microsoft.com/office/powerpoint/2010/main" xmlns="" val="228487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Recovery room staff should be trained to an agreed standard in all hospital sites.  One</a:t>
            </a:r>
            <a:r>
              <a:rPr lang="en-GB" baseline="0" dirty="0" smtClean="0"/>
              <a:t> case reported: </a:t>
            </a:r>
            <a:r>
              <a:rPr lang="en-GB" dirty="0" smtClean="0"/>
              <a:t>trainee forgot to mention jaw thrust</a:t>
            </a:r>
            <a:r>
              <a:rPr lang="en-GB" baseline="0" dirty="0" smtClean="0"/>
              <a:t> needed-to recovery staff who should know this in any event.  Midwives are not recovery competency trained. </a:t>
            </a:r>
            <a:r>
              <a:rPr lang="en-GB" dirty="0" smtClean="0"/>
              <a:t>Core competencies document coming from AAGBI soon.</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 full range of difficult airway equipment and experienced staff should be readily accessible in recovery; </a:t>
            </a:r>
            <a:r>
              <a:rPr lang="en-GB" dirty="0" err="1" smtClean="0"/>
              <a:t>capnography</a:t>
            </a:r>
            <a:r>
              <a:rPr lang="en-GB" dirty="0" smtClean="0"/>
              <a:t> should be available in recovery for high risk cases. </a:t>
            </a:r>
            <a:r>
              <a:rPr lang="en-GB" sz="1200" kern="1200" dirty="0" smtClean="0">
                <a:solidFill>
                  <a:schemeClr val="tx1"/>
                </a:solidFill>
                <a:effectLst/>
                <a:latin typeface="+mn-lt"/>
                <a:ea typeface="+mn-ea"/>
                <a:cs typeface="+mn-cs"/>
              </a:rPr>
              <a:t>Routine </a:t>
            </a:r>
            <a:r>
              <a:rPr lang="en-GB" sz="1200" kern="1200" dirty="0" err="1" smtClean="0">
                <a:solidFill>
                  <a:schemeClr val="tx1"/>
                </a:solidFill>
                <a:effectLst/>
                <a:latin typeface="+mn-lt"/>
                <a:ea typeface="+mn-ea"/>
                <a:cs typeface="+mn-cs"/>
              </a:rPr>
              <a:t>capnography</a:t>
            </a:r>
            <a:r>
              <a:rPr lang="en-GB" sz="1200" kern="1200" dirty="0" smtClean="0">
                <a:solidFill>
                  <a:schemeClr val="tx1"/>
                </a:solidFill>
                <a:effectLst/>
                <a:latin typeface="+mn-lt"/>
                <a:ea typeface="+mn-ea"/>
                <a:cs typeface="+mn-cs"/>
              </a:rPr>
              <a:t> might have enabled earlier detection of airway obstruction in some cases, if it had been available and staff trained in its use. </a:t>
            </a:r>
            <a:r>
              <a:rPr lang="en-US" sz="1200" kern="1200" dirty="0" smtClean="0">
                <a:solidFill>
                  <a:schemeClr val="tx1"/>
                </a:solidFill>
                <a:effectLst/>
                <a:latin typeface="+mn-lt"/>
                <a:ea typeface="+mn-ea"/>
                <a:cs typeface="+mn-cs"/>
              </a:rPr>
              <a:t>Can</a:t>
            </a:r>
            <a:r>
              <a:rPr lang="en-US" sz="1200" kern="1200" baseline="0" dirty="0" smtClean="0">
                <a:solidFill>
                  <a:schemeClr val="tx1"/>
                </a:solidFill>
                <a:effectLst/>
                <a:latin typeface="+mn-lt"/>
                <a:ea typeface="+mn-ea"/>
                <a:cs typeface="+mn-cs"/>
              </a:rPr>
              <a:t> be used with SADs and </a:t>
            </a:r>
            <a:r>
              <a:rPr lang="en-US" sz="1200" kern="1200" baseline="0" dirty="0" err="1" smtClean="0">
                <a:solidFill>
                  <a:schemeClr val="tx1"/>
                </a:solidFill>
                <a:effectLst/>
                <a:latin typeface="+mn-lt"/>
                <a:ea typeface="+mn-ea"/>
                <a:cs typeface="+mn-cs"/>
              </a:rPr>
              <a:t>facemaskswith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capnograph</a:t>
            </a:r>
            <a:r>
              <a:rPr lang="en-US" sz="1200" kern="1200" baseline="0" dirty="0" smtClean="0">
                <a:solidFill>
                  <a:schemeClr val="tx1"/>
                </a:solidFill>
                <a:effectLst/>
                <a:latin typeface="+mn-lt"/>
                <a:ea typeface="+mn-ea"/>
                <a:cs typeface="+mn-cs"/>
              </a:rPr>
              <a:t> connections</a:t>
            </a:r>
            <a:endParaRPr lang="en-GB" dirty="0" smtClean="0"/>
          </a:p>
          <a:p>
            <a:r>
              <a:rPr lang="en-GB" dirty="0" smtClean="0"/>
              <a:t>Patients who have had, or potentially have airway problems should be re-assessed by the responsible anaesthetist before discharge.</a:t>
            </a:r>
          </a:p>
          <a:p>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13</a:t>
            </a:fld>
            <a:endParaRPr lang="en-US"/>
          </a:p>
        </p:txBody>
      </p:sp>
    </p:spTree>
    <p:extLst>
      <p:ext uri="{BB962C8B-B14F-4D97-AF65-F5344CB8AC3E}">
        <p14:creationId xmlns:p14="http://schemas.microsoft.com/office/powerpoint/2010/main" xmlns="" val="170663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quote:  Could this</a:t>
            </a:r>
            <a:r>
              <a:rPr lang="en-US" baseline="0" dirty="0" smtClean="0"/>
              <a:t> happen in your hospital?</a:t>
            </a:r>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14</a:t>
            </a:fld>
            <a:endParaRPr lang="en-US"/>
          </a:p>
        </p:txBody>
      </p:sp>
    </p:spTree>
    <p:extLst>
      <p:ext uri="{BB962C8B-B14F-4D97-AF65-F5344CB8AC3E}">
        <p14:creationId xmlns:p14="http://schemas.microsoft.com/office/powerpoint/2010/main" xmlns="" val="31026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man has</a:t>
            </a:r>
            <a:r>
              <a:rPr lang="en-US" baseline="0" dirty="0" smtClean="0"/>
              <a:t> two paddles and can escape the black hole.  We have to think carefully about what we do and how we can avoid going down our hole. </a:t>
            </a:r>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15</a:t>
            </a:fld>
            <a:endParaRPr lang="en-US"/>
          </a:p>
        </p:txBody>
      </p:sp>
    </p:spTree>
    <p:extLst>
      <p:ext uri="{BB962C8B-B14F-4D97-AF65-F5344CB8AC3E}">
        <p14:creationId xmlns:p14="http://schemas.microsoft.com/office/powerpoint/2010/main" xmlns="" val="3994998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table</a:t>
            </a:r>
            <a:r>
              <a:rPr lang="en-GB" baseline="0" dirty="0" smtClean="0"/>
              <a:t> shows what the NAP4 panel thought of each report in this section: which factors were causal or contributory to the problem or were positive with good management.  Aside from patient factors, only a few cases in the causal column.  Of interest there were positive comments on good communication (although same no in contributory column), some had good equipment, and some showed good organisation.  There were 6 reports where judgement was considered good although three times this no. showed defective judgement in management of the case.</a:t>
            </a:r>
            <a:endParaRPr lang="en-GB" dirty="0" smtClean="0"/>
          </a:p>
          <a:p>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16</a:t>
            </a:fld>
            <a:endParaRPr lang="en-US"/>
          </a:p>
        </p:txBody>
      </p:sp>
    </p:spTree>
    <p:extLst>
      <p:ext uri="{BB962C8B-B14F-4D97-AF65-F5344CB8AC3E}">
        <p14:creationId xmlns:p14="http://schemas.microsoft.com/office/powerpoint/2010/main" xmlns="" val="2505308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this talk gives</a:t>
            </a:r>
            <a:r>
              <a:rPr lang="en-US" baseline="0" dirty="0" smtClean="0"/>
              <a:t> you an idea of the problems reported following </a:t>
            </a:r>
            <a:r>
              <a:rPr lang="en-US" baseline="0" dirty="0" err="1" smtClean="0"/>
              <a:t>extubation</a:t>
            </a:r>
            <a:r>
              <a:rPr lang="en-US" baseline="0" dirty="0" smtClean="0"/>
              <a:t> and recovery from </a:t>
            </a:r>
            <a:r>
              <a:rPr lang="en-US" baseline="0" dirty="0" err="1" smtClean="0"/>
              <a:t>anaesthesia</a:t>
            </a:r>
            <a:r>
              <a:rPr lang="en-US" baseline="0" dirty="0" smtClean="0"/>
              <a:t>.  We have seen serious airway problems but there will </a:t>
            </a:r>
            <a:r>
              <a:rPr lang="en-US" baseline="0" smtClean="0"/>
              <a:t>be many </a:t>
            </a:r>
            <a:r>
              <a:rPr lang="en-US" baseline="0" dirty="0" smtClean="0"/>
              <a:t>less severe problems not reported (and we also think the NAP4 cases have also probably been underreported).  This is an area that requires our attention.</a:t>
            </a:r>
          </a:p>
          <a:p>
            <a:endParaRPr lang="en-US" baseline="0" dirty="0" smtClean="0"/>
          </a:p>
          <a:p>
            <a:r>
              <a:rPr lang="en-US" baseline="0" dirty="0" smtClean="0"/>
              <a:t>I thank you for yours.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17</a:t>
            </a:fld>
            <a:endParaRPr lang="en-US"/>
          </a:p>
        </p:txBody>
      </p:sp>
    </p:spTree>
    <p:extLst>
      <p:ext uri="{BB962C8B-B14F-4D97-AF65-F5344CB8AC3E}">
        <p14:creationId xmlns:p14="http://schemas.microsoft.com/office/powerpoint/2010/main" xmlns="" val="358204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i="1" dirty="0" smtClean="0"/>
              <a:t>In all cases airway obstruction was root cause </a:t>
            </a:r>
            <a:r>
              <a:rPr lang="en-US" dirty="0" smtClean="0"/>
              <a:t>As opposed to hypoventilation, aspiration or effects of drugs </a:t>
            </a:r>
            <a:r>
              <a:rPr lang="en-US" smtClean="0"/>
              <a:t>etc</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i="1" dirty="0" smtClean="0"/>
              <a:t>Remaining patients were admitted to ICU, </a:t>
            </a:r>
            <a:r>
              <a:rPr lang="en-GB" i="0" dirty="0" smtClean="0"/>
              <a:t>one patient for 30 days</a:t>
            </a:r>
          </a:p>
        </p:txBody>
      </p:sp>
      <p:sp>
        <p:nvSpPr>
          <p:cNvPr id="4" name="Slide Number Placeholder 3"/>
          <p:cNvSpPr>
            <a:spLocks noGrp="1"/>
          </p:cNvSpPr>
          <p:nvPr>
            <p:ph type="sldNum" sz="quarter" idx="10"/>
          </p:nvPr>
        </p:nvSpPr>
        <p:spPr/>
        <p:txBody>
          <a:bodyPr/>
          <a:lstStyle/>
          <a:p>
            <a:fld id="{B25DF510-FB6C-914B-A11F-06DE505EEBC4}" type="slidenum">
              <a:rPr lang="en-US" smtClean="0"/>
              <a:pPr/>
              <a:t>3</a:t>
            </a:fld>
            <a:endParaRPr lang="en-US"/>
          </a:p>
        </p:txBody>
      </p:sp>
    </p:spTree>
    <p:extLst>
      <p:ext uri="{BB962C8B-B14F-4D97-AF65-F5344CB8AC3E}">
        <p14:creationId xmlns:p14="http://schemas.microsoft.com/office/powerpoint/2010/main" xmlns="" val="749722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4</a:t>
            </a:fld>
            <a:endParaRPr lang="en-US"/>
          </a:p>
        </p:txBody>
      </p:sp>
    </p:spTree>
    <p:extLst>
      <p:ext uri="{BB962C8B-B14F-4D97-AF65-F5344CB8AC3E}">
        <p14:creationId xmlns:p14="http://schemas.microsoft.com/office/powerpoint/2010/main" xmlns="" val="74018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i="0" baseline="0" dirty="0" smtClean="0"/>
          </a:p>
        </p:txBody>
      </p:sp>
      <p:sp>
        <p:nvSpPr>
          <p:cNvPr id="4" name="Slide Number Placeholder 3"/>
          <p:cNvSpPr>
            <a:spLocks noGrp="1"/>
          </p:cNvSpPr>
          <p:nvPr>
            <p:ph type="sldNum" sz="quarter" idx="10"/>
          </p:nvPr>
        </p:nvSpPr>
        <p:spPr/>
        <p:txBody>
          <a:bodyPr/>
          <a:lstStyle/>
          <a:p>
            <a:fld id="{B25DF510-FB6C-914B-A11F-06DE505EEBC4}" type="slidenum">
              <a:rPr lang="en-US" smtClean="0"/>
              <a:pPr/>
              <a:t>5</a:t>
            </a:fld>
            <a:endParaRPr lang="en-US"/>
          </a:p>
        </p:txBody>
      </p:sp>
    </p:spTree>
    <p:extLst>
      <p:ext uri="{BB962C8B-B14F-4D97-AF65-F5344CB8AC3E}">
        <p14:creationId xmlns:p14="http://schemas.microsoft.com/office/powerpoint/2010/main" xmlns="" val="416678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saw a s</a:t>
            </a:r>
            <a:r>
              <a:rPr lang="en-US" dirty="0" smtClean="0"/>
              <a:t>evere</a:t>
            </a:r>
            <a:r>
              <a:rPr lang="en-US" baseline="0" dirty="0" smtClean="0"/>
              <a:t> degree of hypoxia. </a:t>
            </a:r>
            <a:r>
              <a:rPr lang="en-US" dirty="0" smtClean="0"/>
              <a:t>The POPO cases were not predictable- in young healthy patients with SAD, obesity, </a:t>
            </a:r>
            <a:r>
              <a:rPr lang="en-US" baseline="0" dirty="0" smtClean="0"/>
              <a:t>laryngospasm cases and one occurred silently in a young patient with facial fractures without any obvious obstruction, </a:t>
            </a:r>
            <a:r>
              <a:rPr lang="en-US" dirty="0" smtClean="0"/>
              <a:t>but also</a:t>
            </a:r>
            <a:r>
              <a:rPr lang="en-US" baseline="0" dirty="0" smtClean="0"/>
              <a:t> a middle aged lady biting on TT,. CPAP was no good &amp;ICU admission required for all for ventilation </a:t>
            </a:r>
            <a:endParaRPr lang="en-US" dirty="0" smtClean="0"/>
          </a:p>
          <a:p>
            <a:r>
              <a:rPr lang="en-US" sz="1200" kern="1200" dirty="0" smtClean="0">
                <a:solidFill>
                  <a:schemeClr val="tx1"/>
                </a:solidFill>
                <a:latin typeface="+mn-lt"/>
                <a:ea typeface="+mn-ea"/>
                <a:cs typeface="+mn-cs"/>
              </a:rPr>
              <a:t>Left upper lobe there are big blood vessels and </a:t>
            </a:r>
            <a:r>
              <a:rPr lang="en-US" sz="1200" kern="1200" dirty="0" err="1" smtClean="0">
                <a:solidFill>
                  <a:schemeClr val="tx1"/>
                </a:solidFill>
                <a:latin typeface="+mn-lt"/>
                <a:ea typeface="+mn-ea"/>
                <a:cs typeface="+mn-cs"/>
              </a:rPr>
              <a:t>oedema</a:t>
            </a:r>
            <a:r>
              <a:rPr lang="en-US" sz="1200" kern="1200" dirty="0" smtClean="0">
                <a:solidFill>
                  <a:schemeClr val="tx1"/>
                </a:solidFill>
                <a:latin typeface="+mn-lt"/>
                <a:ea typeface="+mn-ea"/>
                <a:cs typeface="+mn-cs"/>
              </a:rPr>
              <a:t> round bronchi</a:t>
            </a:r>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6</a:t>
            </a:fld>
            <a:endParaRPr lang="en-US"/>
          </a:p>
        </p:txBody>
      </p:sp>
    </p:spTree>
    <p:extLst>
      <p:ext uri="{BB962C8B-B14F-4D97-AF65-F5344CB8AC3E}">
        <p14:creationId xmlns:p14="http://schemas.microsoft.com/office/powerpoint/2010/main" xmlns="" val="3770067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saw</a:t>
            </a:r>
            <a:r>
              <a:rPr lang="en-US" baseline="0" dirty="0" smtClean="0"/>
              <a:t> many cases where </a:t>
            </a:r>
            <a:r>
              <a:rPr lang="en-GB" sz="1200" baseline="0" dirty="0" smtClean="0"/>
              <a:t>a</a:t>
            </a:r>
            <a:r>
              <a:rPr lang="en-GB" sz="1200" dirty="0" smtClean="0"/>
              <a:t>irway was obstructed by patient biting on airway.  There are simple things we can do to prevent this: A bite bloc made from green gauze inserted and taped</a:t>
            </a:r>
            <a:r>
              <a:rPr lang="en-GB" sz="1200" baseline="0" dirty="0" smtClean="0"/>
              <a:t> onto mask after insertion</a:t>
            </a:r>
            <a:r>
              <a:rPr lang="en-GB" sz="1200" dirty="0" smtClean="0"/>
              <a:t>, an </a:t>
            </a:r>
            <a:r>
              <a:rPr lang="en-GB" sz="1200" dirty="0" err="1" smtClean="0"/>
              <a:t>oropharyngeal</a:t>
            </a:r>
            <a:r>
              <a:rPr lang="en-GB" sz="1200" dirty="0" smtClean="0"/>
              <a:t> airway, some SADs</a:t>
            </a:r>
            <a:r>
              <a:rPr lang="en-GB" sz="1200" baseline="0" dirty="0" smtClean="0"/>
              <a:t> </a:t>
            </a:r>
            <a:r>
              <a:rPr lang="en-GB" sz="1200" baseline="0" dirty="0" err="1" smtClean="0"/>
              <a:t>eg</a:t>
            </a:r>
            <a:r>
              <a:rPr lang="en-GB" sz="1200" baseline="0" dirty="0" smtClean="0"/>
              <a:t> </a:t>
            </a:r>
            <a:r>
              <a:rPr lang="en-GB" sz="1200" baseline="0" dirty="0" err="1" smtClean="0"/>
              <a:t>proseal</a:t>
            </a:r>
            <a:r>
              <a:rPr lang="en-GB" sz="1200" baseline="0" dirty="0" smtClean="0"/>
              <a:t> or </a:t>
            </a:r>
            <a:r>
              <a:rPr lang="en-GB" sz="1200" baseline="0" dirty="0" err="1" smtClean="0"/>
              <a:t>iGel</a:t>
            </a:r>
            <a:r>
              <a:rPr lang="en-GB" sz="1200" baseline="0" dirty="0" smtClean="0"/>
              <a:t> have</a:t>
            </a:r>
            <a:r>
              <a:rPr lang="en-GB" sz="1200" dirty="0" smtClean="0"/>
              <a:t> integral bite block.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7</a:t>
            </a:fld>
            <a:endParaRPr lang="en-US"/>
          </a:p>
        </p:txBody>
      </p:sp>
    </p:spTree>
    <p:extLst>
      <p:ext uri="{BB962C8B-B14F-4D97-AF65-F5344CB8AC3E}">
        <p14:creationId xmlns:p14="http://schemas.microsoft.com/office/powerpoint/2010/main" xmlns="" val="420966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of our most</a:t>
            </a:r>
            <a:r>
              <a:rPr lang="en-GB" baseline="0" dirty="0" smtClean="0"/>
              <a:t> serious cases fell into this group.  16 of events followed surgery in the airway- poor </a:t>
            </a:r>
            <a:r>
              <a:rPr lang="en-GB" baseline="0" dirty="0" err="1" smtClean="0"/>
              <a:t>extubation</a:t>
            </a:r>
            <a:r>
              <a:rPr lang="en-GB" baseline="0" dirty="0" smtClean="0"/>
              <a:t> &amp; planning after </a:t>
            </a:r>
            <a:r>
              <a:rPr lang="en-GB" baseline="0" dirty="0" err="1" smtClean="0"/>
              <a:t>extubation</a:t>
            </a:r>
            <a:r>
              <a:rPr lang="en-GB" baseline="0" dirty="0" smtClean="0"/>
              <a:t> in this group</a:t>
            </a:r>
            <a:endParaRPr lang="en-GB" dirty="0" smtClean="0"/>
          </a:p>
          <a:p>
            <a:r>
              <a:rPr lang="en-GB" dirty="0" smtClean="0"/>
              <a:t>Neck haematoma produced airway oedema and hampered re-intubation, even where direct laryngoscopy was previously easy.  Carotid thyroid &amp; cx spine surgery.</a:t>
            </a:r>
            <a:r>
              <a:rPr lang="en-GB" baseline="0" dirty="0" smtClean="0"/>
              <a:t>  </a:t>
            </a: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throat pack was left in following lumbar spine surgery causing drowsiness &amp; hypoxia</a:t>
            </a:r>
            <a:r>
              <a:rPr lang="en-US" baseline="0" dirty="0" smtClean="0"/>
              <a:t> for prolonged period in recovery</a:t>
            </a:r>
            <a:endParaRPr lang="en-US" dirty="0" smtClean="0"/>
          </a:p>
          <a:p>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8</a:t>
            </a:fld>
            <a:endParaRPr lang="en-US"/>
          </a:p>
        </p:txBody>
      </p:sp>
    </p:spTree>
    <p:extLst>
      <p:ext uri="{BB962C8B-B14F-4D97-AF65-F5344CB8AC3E}">
        <p14:creationId xmlns:p14="http://schemas.microsoft.com/office/powerpoint/2010/main" xmlns="" val="257935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9</a:t>
            </a:fld>
            <a:endParaRPr lang="en-US"/>
          </a:p>
        </p:txBody>
      </p:sp>
    </p:spTree>
    <p:extLst>
      <p:ext uri="{BB962C8B-B14F-4D97-AF65-F5344CB8AC3E}">
        <p14:creationId xmlns:p14="http://schemas.microsoft.com/office/powerpoint/2010/main" xmlns="" val="3270484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stress enough:  </a:t>
            </a:r>
            <a:r>
              <a:rPr lang="en-US" dirty="0" err="1" smtClean="0"/>
              <a:t>pts</a:t>
            </a:r>
            <a:r>
              <a:rPr lang="en-US" dirty="0" smtClean="0"/>
              <a:t> should be assessed &amp; </a:t>
            </a:r>
            <a:r>
              <a:rPr lang="en-US" dirty="0" err="1" smtClean="0"/>
              <a:t>optimised</a:t>
            </a:r>
            <a:r>
              <a:rPr lang="en-US" dirty="0" smtClean="0"/>
              <a:t>.  I’ve started writing</a:t>
            </a:r>
            <a:r>
              <a:rPr lang="en-US" baseline="0" dirty="0" smtClean="0"/>
              <a:t> a summary in </a:t>
            </a:r>
            <a:r>
              <a:rPr lang="en-US" baseline="0" dirty="0" err="1" smtClean="0"/>
              <a:t>anaesthetic</a:t>
            </a:r>
            <a:r>
              <a:rPr lang="en-US" baseline="0" dirty="0" smtClean="0"/>
              <a:t> sheet </a:t>
            </a:r>
            <a:r>
              <a:rPr lang="en-US" baseline="0" dirty="0" err="1" smtClean="0"/>
              <a:t>nxt</a:t>
            </a:r>
            <a:r>
              <a:rPr lang="en-US" baseline="0" dirty="0" smtClean="0"/>
              <a:t> to instructions to staff on O2, analgesia &amp; fluids.</a:t>
            </a:r>
          </a:p>
          <a:p>
            <a:r>
              <a:rPr lang="en-US" baseline="0" dirty="0" smtClean="0"/>
              <a:t>Don’t routinely </a:t>
            </a:r>
            <a:r>
              <a:rPr lang="en-US" baseline="0" dirty="0" err="1" smtClean="0"/>
              <a:t>extubate</a:t>
            </a:r>
            <a:r>
              <a:rPr lang="en-US" baseline="0" dirty="0" smtClean="0"/>
              <a:t> in recovery unless special circumstances.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Routine items were missing in cases- if you intubate with a McCoy and </a:t>
            </a:r>
            <a:r>
              <a:rPr lang="en-US" dirty="0" err="1" smtClean="0"/>
              <a:t>bougie</a:t>
            </a:r>
            <a:r>
              <a:rPr lang="en-US" dirty="0" smtClean="0"/>
              <a:t>- take them</a:t>
            </a:r>
            <a:r>
              <a:rPr lang="en-US" baseline="0" dirty="0" smtClean="0"/>
              <a:t> to recovery.  If you need a smaller tube- hold into it after </a:t>
            </a:r>
            <a:r>
              <a:rPr lang="en-US" baseline="0" dirty="0" err="1" smtClean="0"/>
              <a:t>extubation</a:t>
            </a:r>
            <a:endParaRPr lang="en-US" baseline="0" dirty="0" smtClean="0"/>
          </a:p>
          <a:p>
            <a:r>
              <a:rPr lang="en-US" baseline="0" dirty="0" smtClean="0"/>
              <a:t>Give recovery staff explicit instructions  </a:t>
            </a:r>
            <a:r>
              <a:rPr lang="en-US" dirty="0" smtClean="0"/>
              <a:t>Potential problems, signs, what to do, what staff and equipment needed.</a:t>
            </a:r>
          </a:p>
          <a:p>
            <a:endParaRPr lang="en-US" dirty="0"/>
          </a:p>
        </p:txBody>
      </p:sp>
      <p:sp>
        <p:nvSpPr>
          <p:cNvPr id="4" name="Slide Number Placeholder 3"/>
          <p:cNvSpPr>
            <a:spLocks noGrp="1"/>
          </p:cNvSpPr>
          <p:nvPr>
            <p:ph type="sldNum" sz="quarter" idx="10"/>
          </p:nvPr>
        </p:nvSpPr>
        <p:spPr/>
        <p:txBody>
          <a:bodyPr/>
          <a:lstStyle/>
          <a:p>
            <a:fld id="{B25DF510-FB6C-914B-A11F-06DE505EEBC4}" type="slidenum">
              <a:rPr lang="en-US" smtClean="0"/>
              <a:pPr/>
              <a:t>10</a:t>
            </a:fld>
            <a:endParaRPr lang="en-US"/>
          </a:p>
        </p:txBody>
      </p:sp>
    </p:spTree>
    <p:extLst>
      <p:ext uri="{BB962C8B-B14F-4D97-AF65-F5344CB8AC3E}">
        <p14:creationId xmlns:p14="http://schemas.microsoft.com/office/powerpoint/2010/main" xmlns="" val="336001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GB"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pPr/>
              <a:t>3/29/2011</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GB"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3/29/2011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3/29/2011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GB"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3/29/2011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GB"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GB"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pPr/>
              <a:t>3/29/2011</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GB"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pPr/>
              <a:t>3/29/2011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pPr/>
              <a:t>3/29/2011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pPr/>
              <a:t>3/29/2011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pPr/>
              <a:t>3/29/2011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pPr/>
              <a:t>3/29/2011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GB"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3/29/2011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GB" dirty="0"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pPr/>
              <a:t>3/29/2011</a:t>
            </a:fld>
            <a:endParaRPr lang="en-US"/>
          </a:p>
        </p:txBody>
      </p:sp>
      <p:sp>
        <p:nvSpPr>
          <p:cNvPr id="5" name="Footer Placeholder 4"/>
          <p:cNvSpPr>
            <a:spLocks noGrp="1"/>
          </p:cNvSpPr>
          <p:nvPr>
            <p:ph type="ftr" sz="quarter" idx="3"/>
          </p:nvPr>
        </p:nvSpPr>
        <p:spPr>
          <a:xfrm>
            <a:off x="5349875" y="420618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Problems </a:t>
            </a:r>
            <a:r>
              <a:rPr lang="en-GB" b="1" dirty="0"/>
              <a:t>at </a:t>
            </a:r>
            <a:r>
              <a:rPr lang="en-GB" b="1" dirty="0" err="1"/>
              <a:t>Extubation</a:t>
            </a:r>
            <a:r>
              <a:rPr lang="en-GB" b="1" dirty="0"/>
              <a:t> and Recovery </a:t>
            </a:r>
            <a:endParaRPr lang="en-GB" dirty="0"/>
          </a:p>
        </p:txBody>
      </p:sp>
      <p:sp>
        <p:nvSpPr>
          <p:cNvPr id="3" name="Subtitle 2"/>
          <p:cNvSpPr>
            <a:spLocks noGrp="1"/>
          </p:cNvSpPr>
          <p:nvPr>
            <p:ph type="subTitle" idx="1"/>
          </p:nvPr>
        </p:nvSpPr>
        <p:spPr>
          <a:xfrm>
            <a:off x="415220" y="3429000"/>
            <a:ext cx="7841368" cy="1752600"/>
          </a:xfrm>
        </p:spPr>
        <p:txBody>
          <a:bodyPr/>
          <a:lstStyle/>
          <a:p>
            <a:r>
              <a:rPr lang="en-US" sz="3600" dirty="0" smtClean="0"/>
              <a:t>Audrey Quinn, The Infirmary at Leeds</a:t>
            </a:r>
            <a:endParaRPr lang="en-US" sz="3600" dirty="0"/>
          </a:p>
        </p:txBody>
      </p:sp>
      <p:pic>
        <p:nvPicPr>
          <p:cNvPr id="4" name="Picture 3" descr="Screen shot 2011-03-14 at 09.01.47.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31375" y="4193334"/>
            <a:ext cx="6193901" cy="1976532"/>
          </a:xfrm>
          <a:prstGeom prst="rect">
            <a:avLst/>
          </a:prstGeom>
        </p:spPr>
      </p:pic>
    </p:spTree>
    <p:extLst>
      <p:ext uri="{BB962C8B-B14F-4D97-AF65-F5344CB8AC3E}">
        <p14:creationId xmlns:p14="http://schemas.microsoft.com/office/powerpoint/2010/main" xmlns="" val="4148075003"/>
      </p:ext>
    </p:extLst>
  </p:cSld>
  <p:clrMapOvr>
    <a:masterClrMapping/>
  </p:clrMapOvr>
  <mc:AlternateContent xmlns:mc="http://schemas.openxmlformats.org/markup-compatibility/2006">
    <mc:Choice xmlns:p14="http://schemas.microsoft.com/office/powerpoint/2010/main" xmlns="" Requires="p14">
      <p:transition spd="slow" p14:dur="2000" advTm="34406"/>
    </mc:Choice>
    <mc:Fallback>
      <p:transition spd="slow" advTm="3440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85" y="489285"/>
            <a:ext cx="7345362" cy="1339850"/>
          </a:xfrm>
        </p:spPr>
        <p:txBody>
          <a:bodyPr>
            <a:normAutofit fontScale="90000"/>
          </a:bodyPr>
          <a:lstStyle/>
          <a:p>
            <a:r>
              <a:rPr lang="en-GB" sz="4000" b="1" dirty="0" smtClean="0"/>
              <a:t>Airway </a:t>
            </a:r>
            <a:r>
              <a:rPr lang="en-GB" sz="4000" b="1" dirty="0" err="1" smtClean="0"/>
              <a:t>Extubation</a:t>
            </a:r>
            <a:r>
              <a:rPr lang="en-GB" sz="4000" b="1" dirty="0" smtClean="0"/>
              <a:t> plan</a:t>
            </a:r>
            <a:br>
              <a:rPr lang="en-GB" sz="4000" b="1" dirty="0" smtClean="0"/>
            </a:br>
            <a:r>
              <a:rPr lang="en-GB" sz="4000" b="1" dirty="0" smtClean="0"/>
              <a:t>Airway Management plan </a:t>
            </a:r>
            <a:r>
              <a:rPr lang="en-GB" sz="9600" b="1" dirty="0"/>
              <a:t/>
            </a:r>
            <a:br>
              <a:rPr lang="en-GB" sz="9600" b="1" dirty="0"/>
            </a:br>
            <a:endParaRPr lang="en-US" dirty="0"/>
          </a:p>
        </p:txBody>
      </p:sp>
      <p:sp>
        <p:nvSpPr>
          <p:cNvPr id="3" name="Content Placeholder 2"/>
          <p:cNvSpPr>
            <a:spLocks noGrp="1"/>
          </p:cNvSpPr>
          <p:nvPr>
            <p:ph idx="1"/>
          </p:nvPr>
        </p:nvSpPr>
        <p:spPr/>
        <p:txBody>
          <a:bodyPr>
            <a:normAutofit fontScale="55000" lnSpcReduction="20000"/>
          </a:bodyPr>
          <a:lstStyle/>
          <a:p>
            <a:r>
              <a:rPr lang="en-US" sz="5100" b="1" dirty="0" smtClean="0"/>
              <a:t>Patients </a:t>
            </a:r>
            <a:r>
              <a:rPr lang="en-GB" sz="5100" b="1" dirty="0" smtClean="0"/>
              <a:t>should </a:t>
            </a:r>
            <a:r>
              <a:rPr lang="en-GB" sz="5100" b="1" dirty="0"/>
              <a:t>be assessed and optimised </a:t>
            </a:r>
            <a:endParaRPr lang="en-GB" sz="5100" b="1" dirty="0" smtClean="0"/>
          </a:p>
          <a:p>
            <a:pPr marL="0" indent="0">
              <a:buNone/>
            </a:pPr>
            <a:r>
              <a:rPr lang="en-GB" sz="5100" dirty="0" smtClean="0"/>
              <a:t>  </a:t>
            </a:r>
            <a:r>
              <a:rPr lang="en-GB" sz="4400" dirty="0"/>
              <a:t>(including effective neuromuscular function, pre-oxygenation and appropriate airway toilet)</a:t>
            </a:r>
            <a:r>
              <a:rPr lang="en-GB" sz="4400" dirty="0" smtClean="0"/>
              <a:t>.</a:t>
            </a:r>
          </a:p>
          <a:p>
            <a:r>
              <a:rPr lang="en-GB" sz="5100" dirty="0" smtClean="0"/>
              <a:t> </a:t>
            </a:r>
            <a:r>
              <a:rPr lang="en-GB" sz="5100" b="1" dirty="0" err="1"/>
              <a:t>Extubation</a:t>
            </a:r>
            <a:r>
              <a:rPr lang="en-GB" sz="5100" b="1" dirty="0"/>
              <a:t> in theatre &amp; team </a:t>
            </a:r>
            <a:r>
              <a:rPr lang="en-GB" sz="5100" b="1" dirty="0" smtClean="0"/>
              <a:t>assembled</a:t>
            </a:r>
          </a:p>
          <a:p>
            <a:pPr marL="0" indent="0">
              <a:buNone/>
            </a:pPr>
            <a:r>
              <a:rPr lang="en-GB" sz="5100" dirty="0" smtClean="0"/>
              <a:t>    </a:t>
            </a:r>
            <a:r>
              <a:rPr lang="en-GB" sz="4400" dirty="0" smtClean="0"/>
              <a:t>(may </a:t>
            </a:r>
            <a:r>
              <a:rPr lang="en-GB" sz="4400" dirty="0"/>
              <a:t>include specific techniques </a:t>
            </a:r>
            <a:r>
              <a:rPr lang="en-GB" sz="4400" dirty="0" smtClean="0"/>
              <a:t>for re</a:t>
            </a:r>
            <a:r>
              <a:rPr lang="en-GB" sz="4400" dirty="0"/>
              <a:t>-</a:t>
            </a:r>
            <a:r>
              <a:rPr lang="en-GB" sz="4400" dirty="0" smtClean="0"/>
              <a:t>intubation).</a:t>
            </a:r>
          </a:p>
          <a:p>
            <a:r>
              <a:rPr lang="en-GB" sz="5100" b="1" dirty="0"/>
              <a:t>The recovery staff should </a:t>
            </a:r>
            <a:r>
              <a:rPr lang="en-GB" sz="5100" b="1" dirty="0" smtClean="0"/>
              <a:t>be aware </a:t>
            </a:r>
            <a:r>
              <a:rPr lang="en-GB" sz="5100" b="1" dirty="0"/>
              <a:t>of </a:t>
            </a:r>
            <a:r>
              <a:rPr lang="en-GB" sz="5100" b="1" dirty="0" err="1" smtClean="0"/>
              <a:t>ongoing</a:t>
            </a:r>
            <a:r>
              <a:rPr lang="en-GB" sz="5100" b="1" dirty="0" smtClean="0"/>
              <a:t> </a:t>
            </a:r>
            <a:r>
              <a:rPr lang="en-GB" sz="5100" b="1" dirty="0"/>
              <a:t>management plan. </a:t>
            </a:r>
          </a:p>
          <a:p>
            <a:endParaRPr lang="en-GB" sz="2800" dirty="0" smtClean="0"/>
          </a:p>
          <a:p>
            <a:pPr marL="0" indent="0">
              <a:buNone/>
            </a:pPr>
            <a:endParaRPr lang="en-GB" sz="2800" dirty="0" smtClean="0"/>
          </a:p>
          <a:p>
            <a:endParaRPr lang="en-GB" sz="2800" dirty="0"/>
          </a:p>
          <a:p>
            <a:endParaRPr lang="en-US" sz="2800" dirty="0"/>
          </a:p>
        </p:txBody>
      </p:sp>
      <p:pic>
        <p:nvPicPr>
          <p:cNvPr id="4" name="Picture 2" descr="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0089" y="489286"/>
            <a:ext cx="2318850" cy="1525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6802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p:txBody>
          <a:bodyPr>
            <a:normAutofit fontScale="92500" lnSpcReduction="10000"/>
          </a:bodyPr>
          <a:lstStyle/>
          <a:p>
            <a:endParaRPr lang="en-GB" dirty="0" smtClean="0"/>
          </a:p>
          <a:p>
            <a:endParaRPr lang="en-GB" dirty="0"/>
          </a:p>
          <a:p>
            <a:endParaRPr lang="en-GB" dirty="0" smtClean="0"/>
          </a:p>
          <a:p>
            <a:endParaRPr lang="en-GB" dirty="0"/>
          </a:p>
          <a:p>
            <a:endParaRPr lang="en-GB" dirty="0" smtClean="0"/>
          </a:p>
          <a:p>
            <a:r>
              <a:rPr lang="en-GB" dirty="0" smtClean="0"/>
              <a:t>“Assistance </a:t>
            </a:r>
            <a:r>
              <a:rPr lang="en-GB" dirty="0"/>
              <a:t>was requested but the anaesthetic department was short- staffed that day and no senior help was available to assist</a:t>
            </a:r>
            <a:r>
              <a:rPr lang="en-GB" dirty="0" smtClean="0"/>
              <a:t>..”</a:t>
            </a:r>
            <a:endParaRPr lang="en-US" dirty="0">
              <a:latin typeface="Lucida Sans Unicode" charset="0"/>
              <a:ea typeface="ＭＳ Ｐゴシック" charset="0"/>
              <a:cs typeface="ＭＳ Ｐゴシック" charset="0"/>
            </a:endParaRPr>
          </a:p>
        </p:txBody>
      </p:sp>
      <p:sp>
        <p:nvSpPr>
          <p:cNvPr id="25602" name="Title 1"/>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en-US" dirty="0" smtClean="0"/>
              <a:t>Techniques requiring expertise</a:t>
            </a:r>
            <a:endParaRPr lang="en-US" dirty="0" smtClean="0">
              <a:ea typeface="+mj-ea"/>
              <a:cs typeface="+mj-cs"/>
            </a:endParaRPr>
          </a:p>
        </p:txBody>
      </p:sp>
      <p:pic>
        <p:nvPicPr>
          <p:cNvPr id="34819"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0820" y="2133601"/>
            <a:ext cx="3473449" cy="260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LF-GP 200.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00112" y="2287718"/>
            <a:ext cx="3250827" cy="1901734"/>
          </a:xfrm>
          <a:prstGeom prst="rect">
            <a:avLst/>
          </a:prstGeom>
        </p:spPr>
      </p:pic>
    </p:spTree>
    <p:extLst>
      <p:ext uri="{BB962C8B-B14F-4D97-AF65-F5344CB8AC3E}">
        <p14:creationId xmlns:p14="http://schemas.microsoft.com/office/powerpoint/2010/main" xmlns="" val="1781431702"/>
      </p:ext>
    </p:extLst>
  </p:cSld>
  <p:clrMapOvr>
    <a:masterClrMapping/>
  </p:clrMapOvr>
  <mc:AlternateContent xmlns:mc="http://schemas.openxmlformats.org/markup-compatibility/2006">
    <mc:Choice xmlns:p14="http://schemas.microsoft.com/office/powerpoint/2010/main" xmlns="" Requires="p14">
      <p:transition spd="slow" p14:dur="2000" advTm="43501"/>
    </mc:Choice>
    <mc:Fallback>
      <p:transition spd="slow" advTm="4350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Supplementary oxygen and monitoring is needed for transport after </a:t>
            </a:r>
            <a:r>
              <a:rPr lang="en-GB" sz="3200" dirty="0" smtClean="0"/>
              <a:t>GA</a:t>
            </a:r>
            <a:endParaRPr lang="en-US" sz="3200" dirty="0"/>
          </a:p>
        </p:txBody>
      </p:sp>
      <p:sp>
        <p:nvSpPr>
          <p:cNvPr id="3" name="Content Placeholder 2"/>
          <p:cNvSpPr>
            <a:spLocks noGrp="1"/>
          </p:cNvSpPr>
          <p:nvPr>
            <p:ph idx="1"/>
          </p:nvPr>
        </p:nvSpPr>
        <p:spPr/>
        <p:txBody>
          <a:bodyPr/>
          <a:lstStyle/>
          <a:p>
            <a:pPr marL="0" indent="0">
              <a:buNone/>
            </a:pPr>
            <a:endParaRPr lang="en-GB" dirty="0"/>
          </a:p>
          <a:p>
            <a:endParaRPr lang="en-US" dirty="0"/>
          </a:p>
        </p:txBody>
      </p:sp>
      <p:pic>
        <p:nvPicPr>
          <p:cNvPr id="4" name="Picture 3" descr="Screen shot 2011-03-22 at 18.15.4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6633" y="2133601"/>
            <a:ext cx="3186791" cy="4528171"/>
          </a:xfrm>
          <a:prstGeom prst="rect">
            <a:avLst/>
          </a:prstGeom>
        </p:spPr>
      </p:pic>
      <p:pic>
        <p:nvPicPr>
          <p:cNvPr id="5" name="Picture 4" descr="Screen shot 2011-03-22 at 18.15.28.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85528" y="2133601"/>
            <a:ext cx="3159947" cy="4528171"/>
          </a:xfrm>
          <a:prstGeom prst="rect">
            <a:avLst/>
          </a:prstGeom>
        </p:spPr>
      </p:pic>
    </p:spTree>
    <p:extLst>
      <p:ext uri="{BB962C8B-B14F-4D97-AF65-F5344CB8AC3E}">
        <p14:creationId xmlns:p14="http://schemas.microsoft.com/office/powerpoint/2010/main" xmlns="" val="3183936824"/>
      </p:ext>
    </p:extLst>
  </p:cSld>
  <p:clrMapOvr>
    <a:masterClrMapping/>
  </p:clrMapOvr>
  <mc:AlternateContent xmlns:mc="http://schemas.openxmlformats.org/markup-compatibility/2006">
    <mc:Choice xmlns:p14="http://schemas.microsoft.com/office/powerpoint/2010/main" xmlns="" Requires="p14">
      <p:transition spd="slow" p14:dur="2000" advTm="25337"/>
    </mc:Choice>
    <mc:Fallback>
      <p:transition spd="slow" advTm="2533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Recommendations:</a:t>
            </a:r>
            <a:br>
              <a:rPr lang="en-GB" i="1" dirty="0" smtClean="0"/>
            </a:br>
            <a:r>
              <a:rPr lang="en-GB" i="1" dirty="0" smtClean="0"/>
              <a:t>Equipment</a:t>
            </a:r>
            <a:r>
              <a:rPr lang="en-GB" i="1" dirty="0"/>
              <a:t>, staff &amp; training</a:t>
            </a:r>
            <a:r>
              <a:rPr lang="en-GB" dirty="0"/>
              <a:t/>
            </a:r>
            <a:br>
              <a:rPr lang="en-GB" dirty="0"/>
            </a:br>
            <a:r>
              <a:rPr lang="en-GB" dirty="0"/>
              <a:t> </a:t>
            </a:r>
            <a:endParaRPr lang="en-US" dirty="0"/>
          </a:p>
        </p:txBody>
      </p:sp>
      <p:sp>
        <p:nvSpPr>
          <p:cNvPr id="3" name="Content Placeholder 2"/>
          <p:cNvSpPr>
            <a:spLocks noGrp="1"/>
          </p:cNvSpPr>
          <p:nvPr>
            <p:ph idx="1"/>
          </p:nvPr>
        </p:nvSpPr>
        <p:spPr/>
        <p:txBody>
          <a:bodyPr>
            <a:normAutofit/>
          </a:bodyPr>
          <a:lstStyle/>
          <a:p>
            <a:r>
              <a:rPr lang="en-GB" dirty="0" smtClean="0"/>
              <a:t>Recovery Staff should be trained to agreed standard</a:t>
            </a:r>
          </a:p>
          <a:p>
            <a:r>
              <a:rPr lang="en-GB" dirty="0"/>
              <a:t> Senior staff should be available to </a:t>
            </a:r>
            <a:r>
              <a:rPr lang="en-GB" dirty="0" smtClean="0"/>
              <a:t>help</a:t>
            </a:r>
          </a:p>
          <a:p>
            <a:r>
              <a:rPr lang="en-GB" dirty="0" smtClean="0"/>
              <a:t>A </a:t>
            </a:r>
            <a:r>
              <a:rPr lang="en-GB" dirty="0"/>
              <a:t>full range of </a:t>
            </a:r>
            <a:r>
              <a:rPr lang="en-GB" dirty="0" smtClean="0"/>
              <a:t>airway equipment should be available in recovery</a:t>
            </a:r>
          </a:p>
          <a:p>
            <a:r>
              <a:rPr lang="en-GB" dirty="0" err="1" smtClean="0"/>
              <a:t>Capnography</a:t>
            </a:r>
            <a:r>
              <a:rPr lang="en-GB" dirty="0" smtClean="0"/>
              <a:t> </a:t>
            </a:r>
            <a:r>
              <a:rPr lang="en-GB" dirty="0"/>
              <a:t>should be available in recovery </a:t>
            </a:r>
            <a:endParaRPr lang="en-GB" dirty="0" smtClean="0"/>
          </a:p>
          <a:p>
            <a:r>
              <a:rPr lang="en-GB" dirty="0" smtClean="0"/>
              <a:t>Patients who </a:t>
            </a:r>
            <a:r>
              <a:rPr lang="en-GB" dirty="0"/>
              <a:t>had, or </a:t>
            </a:r>
            <a:r>
              <a:rPr lang="en-GB" dirty="0" smtClean="0"/>
              <a:t>could </a:t>
            </a:r>
            <a:r>
              <a:rPr lang="en-GB" dirty="0"/>
              <a:t>have airway problems should be re-assessed </a:t>
            </a:r>
            <a:r>
              <a:rPr lang="en-GB" dirty="0" smtClean="0"/>
              <a:t>before discharge from recovery.</a:t>
            </a:r>
            <a:endParaRPr lang="en-GB" dirty="0"/>
          </a:p>
          <a:p>
            <a:endParaRPr lang="en-US" dirty="0"/>
          </a:p>
        </p:txBody>
      </p:sp>
    </p:spTree>
    <p:extLst>
      <p:ext uri="{BB962C8B-B14F-4D97-AF65-F5344CB8AC3E}">
        <p14:creationId xmlns:p14="http://schemas.microsoft.com/office/powerpoint/2010/main" xmlns="" val="3576959656"/>
      </p:ext>
    </p:extLst>
  </p:cSld>
  <p:clrMapOvr>
    <a:masterClrMapping/>
  </p:clrMapOvr>
  <mc:AlternateContent xmlns:mc="http://schemas.openxmlformats.org/markup-compatibility/2006">
    <mc:Choice xmlns:p14="http://schemas.microsoft.com/office/powerpoint/2010/main" xmlns="" Requires="p14">
      <p:transition spd="slow" p14:dur="2000" advTm="76355"/>
    </mc:Choice>
    <mc:Fallback>
      <p:transition spd="slow" advTm="7635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1457" y="915975"/>
            <a:ext cx="7345362" cy="5137150"/>
          </a:xfrm>
        </p:spPr>
        <p:txBody>
          <a:bodyPr>
            <a:normAutofit/>
          </a:bodyPr>
          <a:lstStyle/>
          <a:p>
            <a:r>
              <a:rPr lang="en-GB" dirty="0" smtClean="0"/>
              <a:t>“The </a:t>
            </a:r>
            <a:r>
              <a:rPr lang="en-GB" dirty="0"/>
              <a:t>trainee anaesthetist was slow to ask for help (the recovery staff did) and two consultants arrived within a few </a:t>
            </a:r>
            <a:r>
              <a:rPr lang="en-GB" dirty="0" smtClean="0"/>
              <a:t>minutes…” </a:t>
            </a:r>
          </a:p>
          <a:p>
            <a:r>
              <a:rPr lang="en-GB" dirty="0" smtClean="0"/>
              <a:t>“ </a:t>
            </a:r>
            <a:r>
              <a:rPr lang="en-GB" dirty="0" err="1"/>
              <a:t>Propofol</a:t>
            </a:r>
            <a:r>
              <a:rPr lang="en-GB" dirty="0"/>
              <a:t> and </a:t>
            </a:r>
            <a:r>
              <a:rPr lang="en-GB" dirty="0" err="1"/>
              <a:t>suxamethonium</a:t>
            </a:r>
            <a:r>
              <a:rPr lang="en-GB" dirty="0"/>
              <a:t> were given but an appropriate size tracheal tube was not available and it took five minutes </a:t>
            </a:r>
            <a:r>
              <a:rPr lang="en-GB" dirty="0" smtClean="0"/>
              <a:t>obtain..”</a:t>
            </a:r>
          </a:p>
          <a:p>
            <a:r>
              <a:rPr lang="en-GB" dirty="0"/>
              <a:t>The airway was established with AFOI and a small tracheal </a:t>
            </a:r>
            <a:r>
              <a:rPr lang="en-GB" dirty="0" smtClean="0"/>
              <a:t>tube…patient </a:t>
            </a:r>
            <a:r>
              <a:rPr lang="en-GB" dirty="0"/>
              <a:t>was transferred still intubated to recovery and then </a:t>
            </a:r>
            <a:r>
              <a:rPr lang="en-GB" dirty="0" err="1" smtClean="0"/>
              <a:t>extubated</a:t>
            </a:r>
            <a:r>
              <a:rPr lang="en-GB" dirty="0" smtClean="0"/>
              <a:t>..Airway </a:t>
            </a:r>
            <a:r>
              <a:rPr lang="en-GB" dirty="0"/>
              <a:t>obstruction developed, a junior trainee attended </a:t>
            </a:r>
            <a:r>
              <a:rPr lang="en-GB" dirty="0" smtClean="0"/>
              <a:t>..patient </a:t>
            </a:r>
            <a:r>
              <a:rPr lang="en-GB" dirty="0"/>
              <a:t>required urgent </a:t>
            </a:r>
            <a:r>
              <a:rPr lang="en-GB" dirty="0" err="1"/>
              <a:t>reintubation</a:t>
            </a:r>
            <a:r>
              <a:rPr lang="en-GB" dirty="0"/>
              <a:t>. After a delay of at least five </a:t>
            </a:r>
            <a:r>
              <a:rPr lang="en-GB" dirty="0" smtClean="0"/>
              <a:t>minutes a consultant arrived..”</a:t>
            </a:r>
            <a:endParaRPr lang="en-US" dirty="0"/>
          </a:p>
        </p:txBody>
      </p:sp>
    </p:spTree>
    <p:extLst>
      <p:ext uri="{BB962C8B-B14F-4D97-AF65-F5344CB8AC3E}">
        <p14:creationId xmlns:p14="http://schemas.microsoft.com/office/powerpoint/2010/main" xmlns="" val="169987114"/>
      </p:ext>
    </p:extLst>
  </p:cSld>
  <p:clrMapOvr>
    <a:masterClrMapping/>
  </p:clrMapOvr>
  <mc:AlternateContent xmlns:mc="http://schemas.openxmlformats.org/markup-compatibility/2006">
    <mc:Choice xmlns:p14="http://schemas.microsoft.com/office/powerpoint/2010/main" xmlns="" Requires="p14">
      <p:transition spd="slow" p14:dur="2000" advTm="37842"/>
    </mc:Choice>
    <mc:Fallback>
      <p:transition spd="slow" advTm="3784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way out of this?</a:t>
            </a:r>
            <a:endParaRPr lang="en-US" dirty="0"/>
          </a:p>
        </p:txBody>
      </p:sp>
      <p:pic>
        <p:nvPicPr>
          <p:cNvPr id="4" name="Content Placeholder 3" descr="Screen shot 2011-03-22 at 11.15.07.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14137" b="14137"/>
          <a:stretch>
            <a:fillRect/>
          </a:stretch>
        </p:blipFill>
        <p:spPr>
          <a:xfrm>
            <a:off x="312615" y="1584008"/>
            <a:ext cx="8630183" cy="4619675"/>
          </a:xfrm>
        </p:spPr>
      </p:pic>
      <p:pic>
        <p:nvPicPr>
          <p:cNvPr id="3" name="Picture 2" descr="Screen shot 2011-03-22 at 17.42.26.png"/>
          <p:cNvPicPr>
            <a:picLocks noChangeAspect="1"/>
          </p:cNvPicPr>
          <p:nvPr/>
        </p:nvPicPr>
        <p:blipFill>
          <a:blip r:embed="rId4" cstate="print">
            <a:alphaModFix/>
            <a:extLst>
              <a:ext uri="{BEBA8EAE-BF5A-486C-A8C5-ECC9F3942E4B}">
                <a14:imgProps xmlns:a14="http://schemas.microsoft.com/office/drawing/2010/main" xmlns="">
                  <a14:imgLayer r:embed="rId5">
                    <a14:imgEffect>
                      <a14:backgroundRemoval t="10000" b="90000" l="10000" r="9000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6482130" y="3284558"/>
            <a:ext cx="1259742" cy="837508"/>
          </a:xfrm>
          <a:prstGeom prst="rect">
            <a:avLst/>
          </a:prstGeom>
        </p:spPr>
      </p:pic>
      <p:sp>
        <p:nvSpPr>
          <p:cNvPr id="7" name="Oval 6"/>
          <p:cNvSpPr/>
          <p:nvPr/>
        </p:nvSpPr>
        <p:spPr>
          <a:xfrm>
            <a:off x="7004050" y="3314700"/>
            <a:ext cx="109219" cy="6032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10058594"/>
      </p:ext>
    </p:extLst>
  </p:cSld>
  <p:clrMapOvr>
    <a:masterClrMapping/>
  </p:clrMapOvr>
  <mc:AlternateContent xmlns:mc="http://schemas.openxmlformats.org/markup-compatibility/2006">
    <mc:Choice xmlns:p14="http://schemas.microsoft.com/office/powerpoint/2010/main" xmlns="" Requires="p14">
      <p:transition spd="slow" p14:dur="2000" advTm="5020"/>
    </mc:Choice>
    <mc:Fallback>
      <p:transition spd="slow" advTm="502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7813964"/>
              </p:ext>
            </p:extLst>
          </p:nvPr>
        </p:nvGraphicFramePr>
        <p:xfrm>
          <a:off x="900113" y="545817"/>
          <a:ext cx="6769244" cy="5486400"/>
        </p:xfrm>
        <a:graphic>
          <a:graphicData uri="http://schemas.openxmlformats.org/drawingml/2006/table">
            <a:tbl>
              <a:tblPr firstRow="1" bandRow="1">
                <a:tableStyleId>{5C22544A-7EE6-4342-B048-85BDC9FD1C3A}</a:tableStyleId>
              </a:tblPr>
              <a:tblGrid>
                <a:gridCol w="2006427"/>
                <a:gridCol w="1378195"/>
                <a:gridCol w="1674894"/>
                <a:gridCol w="1709728"/>
              </a:tblGrid>
              <a:tr h="316986">
                <a:tc>
                  <a:txBody>
                    <a:bodyPr/>
                    <a:lstStyle/>
                    <a:p>
                      <a:endParaRPr lang="en-US" dirty="0"/>
                    </a:p>
                  </a:txBody>
                  <a:tcPr/>
                </a:tc>
                <a:tc>
                  <a:txBody>
                    <a:bodyPr/>
                    <a:lstStyle/>
                    <a:p>
                      <a:r>
                        <a:rPr lang="en-US" dirty="0" smtClean="0"/>
                        <a:t>Causal</a:t>
                      </a:r>
                      <a:endParaRPr lang="en-US" dirty="0"/>
                    </a:p>
                  </a:txBody>
                  <a:tcPr/>
                </a:tc>
                <a:tc>
                  <a:txBody>
                    <a:bodyPr/>
                    <a:lstStyle/>
                    <a:p>
                      <a:r>
                        <a:rPr lang="en-US" dirty="0" smtClean="0"/>
                        <a:t>Contributory</a:t>
                      </a:r>
                      <a:endParaRPr lang="en-US" dirty="0"/>
                    </a:p>
                  </a:txBody>
                  <a:tcPr/>
                </a:tc>
                <a:tc>
                  <a:txBody>
                    <a:bodyPr/>
                    <a:lstStyle/>
                    <a:p>
                      <a:r>
                        <a:rPr lang="en-US" dirty="0" smtClean="0"/>
                        <a:t>Positive</a:t>
                      </a:r>
                      <a:endParaRPr lang="en-US" dirty="0"/>
                    </a:p>
                  </a:txBody>
                  <a:tcPr/>
                </a:tc>
              </a:tr>
              <a:tr h="316986">
                <a:tc>
                  <a:txBody>
                    <a:bodyPr/>
                    <a:lstStyle/>
                    <a:p>
                      <a:r>
                        <a:rPr lang="en-US" dirty="0" smtClean="0"/>
                        <a:t>Communication</a:t>
                      </a:r>
                      <a:endParaRPr lang="en-US" dirty="0"/>
                    </a:p>
                  </a:txBody>
                  <a:tcPr/>
                </a:tc>
                <a:tc>
                  <a:txBody>
                    <a:bodyPr/>
                    <a:lstStyle/>
                    <a:p>
                      <a:r>
                        <a:rPr lang="en-US" dirty="0" smtClean="0"/>
                        <a:t>1</a:t>
                      </a:r>
                      <a:endParaRPr lang="en-US" dirty="0"/>
                    </a:p>
                  </a:txBody>
                  <a:tcPr/>
                </a:tc>
                <a:tc>
                  <a:txBody>
                    <a:bodyPr/>
                    <a:lstStyle/>
                    <a:p>
                      <a:r>
                        <a:rPr lang="en-US" dirty="0" smtClean="0"/>
                        <a:t>10</a:t>
                      </a:r>
                      <a:endParaRPr lang="en-US" dirty="0"/>
                    </a:p>
                  </a:txBody>
                  <a:tcPr/>
                </a:tc>
                <a:tc>
                  <a:txBody>
                    <a:bodyPr/>
                    <a:lstStyle/>
                    <a:p>
                      <a:r>
                        <a:rPr lang="en-US" b="1" dirty="0" smtClean="0"/>
                        <a:t>11</a:t>
                      </a:r>
                      <a:endParaRPr lang="en-US" b="1" dirty="0"/>
                    </a:p>
                  </a:txBody>
                  <a:tcPr/>
                </a:tc>
              </a:tr>
              <a:tr h="547127">
                <a:tc>
                  <a:txBody>
                    <a:bodyPr/>
                    <a:lstStyle/>
                    <a:p>
                      <a:r>
                        <a:rPr lang="en-US" dirty="0" smtClean="0"/>
                        <a:t>Education &amp; training</a:t>
                      </a:r>
                      <a:endParaRPr lang="en-US" dirty="0"/>
                    </a:p>
                  </a:txBody>
                  <a:tcPr/>
                </a:tc>
                <a:tc>
                  <a:txBody>
                    <a:bodyPr/>
                    <a:lstStyle/>
                    <a:p>
                      <a:r>
                        <a:rPr lang="en-US" dirty="0" smtClean="0"/>
                        <a:t>0</a:t>
                      </a:r>
                      <a:endParaRPr lang="en-US" dirty="0"/>
                    </a:p>
                  </a:txBody>
                  <a:tcPr/>
                </a:tc>
                <a:tc>
                  <a:txBody>
                    <a:bodyPr/>
                    <a:lstStyle/>
                    <a:p>
                      <a:r>
                        <a:rPr lang="en-US" b="1" dirty="0" smtClean="0"/>
                        <a:t>18</a:t>
                      </a:r>
                      <a:endParaRPr lang="en-US" b="1" dirty="0"/>
                    </a:p>
                  </a:txBody>
                  <a:tcPr/>
                </a:tc>
                <a:tc>
                  <a:txBody>
                    <a:bodyPr/>
                    <a:lstStyle/>
                    <a:p>
                      <a:r>
                        <a:rPr lang="en-US" dirty="0" smtClean="0"/>
                        <a:t>5</a:t>
                      </a:r>
                      <a:endParaRPr lang="en-US" dirty="0"/>
                    </a:p>
                  </a:txBody>
                  <a:tcPr/>
                </a:tc>
              </a:tr>
              <a:tr h="547127">
                <a:tc>
                  <a:txBody>
                    <a:bodyPr/>
                    <a:lstStyle/>
                    <a:p>
                      <a:r>
                        <a:rPr lang="en-US" dirty="0" smtClean="0"/>
                        <a:t>Equipment &amp; resources</a:t>
                      </a:r>
                      <a:endParaRPr lang="en-US" dirty="0"/>
                    </a:p>
                  </a:txBody>
                  <a:tcPr/>
                </a:tc>
                <a:tc>
                  <a:txBody>
                    <a:bodyPr/>
                    <a:lstStyle/>
                    <a:p>
                      <a:r>
                        <a:rPr lang="en-US" dirty="0" smtClean="0"/>
                        <a:t>1</a:t>
                      </a:r>
                      <a:endParaRPr lang="en-US" dirty="0"/>
                    </a:p>
                  </a:txBody>
                  <a:tcPr/>
                </a:tc>
                <a:tc>
                  <a:txBody>
                    <a:bodyPr/>
                    <a:lstStyle/>
                    <a:p>
                      <a:r>
                        <a:rPr lang="en-US" dirty="0" smtClean="0"/>
                        <a:t>6</a:t>
                      </a:r>
                      <a:endParaRPr lang="en-US" dirty="0"/>
                    </a:p>
                  </a:txBody>
                  <a:tcPr/>
                </a:tc>
                <a:tc>
                  <a:txBody>
                    <a:bodyPr/>
                    <a:lstStyle/>
                    <a:p>
                      <a:r>
                        <a:rPr lang="en-US" b="1" dirty="0" smtClean="0"/>
                        <a:t>8</a:t>
                      </a:r>
                      <a:endParaRPr lang="en-US" b="1" dirty="0"/>
                    </a:p>
                  </a:txBody>
                  <a:tcPr/>
                </a:tc>
              </a:tr>
              <a:tr h="316986">
                <a:tc>
                  <a:txBody>
                    <a:bodyPr/>
                    <a:lstStyle/>
                    <a:p>
                      <a:r>
                        <a:rPr lang="en-US" dirty="0" smtClean="0"/>
                        <a:t>Medication</a:t>
                      </a:r>
                      <a:endParaRPr lang="en-US" dirty="0"/>
                    </a:p>
                  </a:txBody>
                  <a:tcPr/>
                </a:tc>
                <a:tc>
                  <a:txBody>
                    <a:bodyPr/>
                    <a:lstStyle/>
                    <a:p>
                      <a:r>
                        <a:rPr lang="en-US" dirty="0" smtClean="0"/>
                        <a:t>0</a:t>
                      </a:r>
                      <a:endParaRPr lang="en-US" dirty="0"/>
                    </a:p>
                  </a:txBody>
                  <a:tcPr/>
                </a:tc>
                <a:tc>
                  <a:txBody>
                    <a:bodyPr/>
                    <a:lstStyle/>
                    <a:p>
                      <a:r>
                        <a:rPr lang="en-US" dirty="0" smtClean="0"/>
                        <a:t>7</a:t>
                      </a:r>
                      <a:endParaRPr lang="en-US" dirty="0"/>
                    </a:p>
                  </a:txBody>
                  <a:tcPr/>
                </a:tc>
                <a:tc>
                  <a:txBody>
                    <a:bodyPr/>
                    <a:lstStyle/>
                    <a:p>
                      <a:r>
                        <a:rPr lang="en-US" dirty="0" smtClean="0"/>
                        <a:t>1</a:t>
                      </a:r>
                      <a:endParaRPr lang="en-US" dirty="0"/>
                    </a:p>
                  </a:txBody>
                  <a:tcPr/>
                </a:tc>
              </a:tr>
              <a:tr h="547127">
                <a:tc>
                  <a:txBody>
                    <a:bodyPr/>
                    <a:lstStyle/>
                    <a:p>
                      <a:r>
                        <a:rPr lang="en-US" dirty="0" err="1" smtClean="0"/>
                        <a:t>Organisation</a:t>
                      </a:r>
                      <a:r>
                        <a:rPr lang="en-US" dirty="0" smtClean="0"/>
                        <a:t> &amp; strategic</a:t>
                      </a:r>
                      <a:endParaRPr lang="en-US" dirty="0"/>
                    </a:p>
                  </a:txBody>
                  <a:tcPr/>
                </a:tc>
                <a:tc>
                  <a:txBody>
                    <a:bodyPr/>
                    <a:lstStyle/>
                    <a:p>
                      <a:r>
                        <a:rPr lang="en-US" dirty="0" smtClean="0"/>
                        <a:t>1</a:t>
                      </a:r>
                      <a:endParaRPr lang="en-US" dirty="0"/>
                    </a:p>
                  </a:txBody>
                  <a:tcPr/>
                </a:tc>
                <a:tc>
                  <a:txBody>
                    <a:bodyPr/>
                    <a:lstStyle/>
                    <a:p>
                      <a:r>
                        <a:rPr lang="en-US" dirty="0" smtClean="0"/>
                        <a:t>7</a:t>
                      </a:r>
                      <a:endParaRPr lang="en-US" dirty="0"/>
                    </a:p>
                  </a:txBody>
                  <a:tcPr/>
                </a:tc>
                <a:tc>
                  <a:txBody>
                    <a:bodyPr/>
                    <a:lstStyle/>
                    <a:p>
                      <a:r>
                        <a:rPr lang="en-US" b="1" dirty="0" smtClean="0"/>
                        <a:t>7</a:t>
                      </a:r>
                      <a:endParaRPr lang="en-US" b="1" dirty="0"/>
                    </a:p>
                  </a:txBody>
                  <a:tcPr/>
                </a:tc>
              </a:tr>
              <a:tr h="316986">
                <a:tc>
                  <a:txBody>
                    <a:bodyPr/>
                    <a:lstStyle/>
                    <a:p>
                      <a:r>
                        <a:rPr lang="en-US" dirty="0" smtClean="0"/>
                        <a:t>Patient</a:t>
                      </a:r>
                      <a:endParaRPr lang="en-US" dirty="0"/>
                    </a:p>
                  </a:txBody>
                  <a:tcPr/>
                </a:tc>
                <a:tc>
                  <a:txBody>
                    <a:bodyPr/>
                    <a:lstStyle/>
                    <a:p>
                      <a:r>
                        <a:rPr lang="en-US" b="1" dirty="0" smtClean="0"/>
                        <a:t>8</a:t>
                      </a:r>
                      <a:endParaRPr lang="en-US" b="1" dirty="0"/>
                    </a:p>
                  </a:txBody>
                  <a:tcPr/>
                </a:tc>
                <a:tc>
                  <a:txBody>
                    <a:bodyPr/>
                    <a:lstStyle/>
                    <a:p>
                      <a:r>
                        <a:rPr lang="en-US" b="1" dirty="0" smtClean="0"/>
                        <a:t>22</a:t>
                      </a:r>
                      <a:endParaRPr lang="en-US" b="1" dirty="0"/>
                    </a:p>
                  </a:txBody>
                  <a:tcPr/>
                </a:tc>
                <a:tc>
                  <a:txBody>
                    <a:bodyPr/>
                    <a:lstStyle/>
                    <a:p>
                      <a:r>
                        <a:rPr lang="en-US" dirty="0" smtClean="0"/>
                        <a:t>0</a:t>
                      </a:r>
                      <a:endParaRPr lang="en-US" dirty="0"/>
                    </a:p>
                  </a:txBody>
                  <a:tcPr/>
                </a:tc>
              </a:tr>
              <a:tr h="316986">
                <a:tc>
                  <a:txBody>
                    <a:bodyPr/>
                    <a:lstStyle/>
                    <a:p>
                      <a:r>
                        <a:rPr lang="en-US" dirty="0" smtClean="0"/>
                        <a:t>Task</a:t>
                      </a:r>
                      <a:endParaRPr lang="en-US" dirty="0"/>
                    </a:p>
                  </a:txBody>
                  <a:tcPr/>
                </a:tc>
                <a:tc>
                  <a:txBody>
                    <a:bodyPr/>
                    <a:lstStyle/>
                    <a:p>
                      <a:r>
                        <a:rPr lang="en-US" dirty="0" smtClean="0"/>
                        <a:t>1</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r>
              <a:tr h="316986">
                <a:tc>
                  <a:txBody>
                    <a:bodyPr/>
                    <a:lstStyle/>
                    <a:p>
                      <a:r>
                        <a:rPr lang="en-US" dirty="0" smtClean="0"/>
                        <a:t>Team &amp; specific</a:t>
                      </a:r>
                      <a:endParaRPr lang="en-US" dirty="0"/>
                    </a:p>
                  </a:txBody>
                  <a:tcPr/>
                </a:tc>
                <a:tc>
                  <a:txBody>
                    <a:bodyPr/>
                    <a:lstStyle/>
                    <a:p>
                      <a:r>
                        <a:rPr lang="en-US" dirty="0" smtClean="0"/>
                        <a:t>0</a:t>
                      </a:r>
                      <a:endParaRPr lang="en-US" dirty="0"/>
                    </a:p>
                  </a:txBody>
                  <a:tcPr/>
                </a:tc>
                <a:tc>
                  <a:txBody>
                    <a:bodyPr/>
                    <a:lstStyle/>
                    <a:p>
                      <a:r>
                        <a:rPr lang="en-US" dirty="0" smtClean="0"/>
                        <a:t>8</a:t>
                      </a:r>
                      <a:endParaRPr lang="en-US" dirty="0"/>
                    </a:p>
                  </a:txBody>
                  <a:tcPr/>
                </a:tc>
                <a:tc>
                  <a:txBody>
                    <a:bodyPr/>
                    <a:lstStyle/>
                    <a:p>
                      <a:r>
                        <a:rPr lang="en-US" dirty="0" smtClean="0"/>
                        <a:t>3</a:t>
                      </a:r>
                      <a:endParaRPr lang="en-US" dirty="0"/>
                    </a:p>
                  </a:txBody>
                  <a:tcPr/>
                </a:tc>
              </a:tr>
              <a:tr h="547127">
                <a:tc>
                  <a:txBody>
                    <a:bodyPr/>
                    <a:lstStyle/>
                    <a:p>
                      <a:r>
                        <a:rPr lang="en-US" dirty="0" smtClean="0"/>
                        <a:t>Work</a:t>
                      </a:r>
                      <a:r>
                        <a:rPr lang="en-US" baseline="0" dirty="0" smtClean="0"/>
                        <a:t> &amp; environment</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c>
                  <a:txBody>
                    <a:bodyPr/>
                    <a:lstStyle/>
                    <a:p>
                      <a:r>
                        <a:rPr lang="en-US" dirty="0" smtClean="0"/>
                        <a:t>1</a:t>
                      </a:r>
                      <a:endParaRPr lang="en-US" dirty="0"/>
                    </a:p>
                  </a:txBody>
                  <a:tcPr/>
                </a:tc>
              </a:tr>
              <a:tr h="316986">
                <a:tc>
                  <a:txBody>
                    <a:bodyPr/>
                    <a:lstStyle/>
                    <a:p>
                      <a:r>
                        <a:rPr lang="en-US" dirty="0" err="1" smtClean="0"/>
                        <a:t>Judgement</a:t>
                      </a:r>
                      <a:endParaRPr lang="en-US" dirty="0"/>
                    </a:p>
                  </a:txBody>
                  <a:tcPr/>
                </a:tc>
                <a:tc>
                  <a:txBody>
                    <a:bodyPr/>
                    <a:lstStyle/>
                    <a:p>
                      <a:r>
                        <a:rPr lang="en-US" dirty="0" smtClean="0"/>
                        <a:t>3</a:t>
                      </a:r>
                      <a:endParaRPr lang="en-US" dirty="0"/>
                    </a:p>
                  </a:txBody>
                  <a:tcPr/>
                </a:tc>
                <a:tc>
                  <a:txBody>
                    <a:bodyPr/>
                    <a:lstStyle/>
                    <a:p>
                      <a:r>
                        <a:rPr lang="en-US" b="1" dirty="0" smtClean="0"/>
                        <a:t>18</a:t>
                      </a:r>
                      <a:endParaRPr lang="en-US" b="1" dirty="0"/>
                    </a:p>
                  </a:txBody>
                  <a:tcPr/>
                </a:tc>
                <a:tc>
                  <a:txBody>
                    <a:bodyPr/>
                    <a:lstStyle/>
                    <a:p>
                      <a:r>
                        <a:rPr lang="en-US" b="1" dirty="0" smtClean="0"/>
                        <a:t>6</a:t>
                      </a:r>
                      <a:endParaRPr lang="en-US" b="1" dirty="0"/>
                    </a:p>
                  </a:txBody>
                  <a:tcPr/>
                </a:tc>
              </a:tr>
              <a:tr h="316986">
                <a:tc>
                  <a:txBody>
                    <a:bodyPr/>
                    <a:lstStyle/>
                    <a:p>
                      <a:r>
                        <a:rPr lang="en-US" dirty="0" smtClean="0"/>
                        <a:t>Other</a:t>
                      </a:r>
                      <a:endParaRPr lang="en-US" dirty="0"/>
                    </a:p>
                  </a:txBody>
                  <a:tcPr/>
                </a:tc>
                <a:tc>
                  <a:txBody>
                    <a:bodyPr/>
                    <a:lstStyle/>
                    <a:p>
                      <a:r>
                        <a:rPr lang="en-US" dirty="0" smtClean="0"/>
                        <a:t>0</a:t>
                      </a:r>
                      <a:endParaRPr lang="en-US" dirty="0"/>
                    </a:p>
                  </a:txBody>
                  <a:tcPr/>
                </a:tc>
                <a:tc>
                  <a:txBody>
                    <a:bodyPr/>
                    <a:lstStyle/>
                    <a:p>
                      <a:r>
                        <a:rPr lang="en-US" dirty="0" smtClean="0"/>
                        <a:t>4</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xmlns="" val="1724120928"/>
      </p:ext>
    </p:extLst>
  </p:cSld>
  <p:clrMapOvr>
    <a:masterClrMapping/>
  </p:clrMapOvr>
  <mc:AlternateContent xmlns:mc="http://schemas.openxmlformats.org/markup-compatibility/2006">
    <mc:Choice xmlns:p14="http://schemas.microsoft.com/office/powerpoint/2010/main" xmlns="" Requires="p14">
      <p:transition spd="slow" p14:dur="2000" advTm="49876"/>
    </mc:Choice>
    <mc:Fallback>
      <p:transition spd="slow" advTm="4987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NAP4 Recovery problems</a:t>
            </a:r>
            <a:br>
              <a:rPr lang="en-US" dirty="0" smtClean="0"/>
            </a:br>
            <a:r>
              <a:rPr lang="en-US" dirty="0" smtClean="0"/>
              <a:t>(tip of the iceberg)</a:t>
            </a:r>
            <a:endParaRPr lang="en-US" dirty="0"/>
          </a:p>
        </p:txBody>
      </p:sp>
      <p:pic>
        <p:nvPicPr>
          <p:cNvPr id="4" name="Picture 2" descr="57"/>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t="2415" b="2415"/>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3587379"/>
      </p:ext>
    </p:extLst>
  </p:cSld>
  <p:clrMapOvr>
    <a:masterClrMapping/>
  </p:clrMapOvr>
  <mc:AlternateContent xmlns:mc="http://schemas.openxmlformats.org/markup-compatibility/2006">
    <mc:Choice xmlns:p14="http://schemas.microsoft.com/office/powerpoint/2010/main" xmlns="" Requires="p14">
      <p:transition spd="slow" p14:dur="2000" advTm="24083"/>
    </mc:Choice>
    <mc:Fallback>
      <p:transition spd="slow" advTm="2408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presentation</a:t>
            </a:r>
            <a:endParaRPr lang="en-US" dirty="0"/>
          </a:p>
        </p:txBody>
      </p:sp>
      <p:sp>
        <p:nvSpPr>
          <p:cNvPr id="3" name="Content Placeholder 2"/>
          <p:cNvSpPr>
            <a:spLocks noGrp="1"/>
          </p:cNvSpPr>
          <p:nvPr>
            <p:ph idx="1"/>
          </p:nvPr>
        </p:nvSpPr>
        <p:spPr/>
        <p:txBody>
          <a:bodyPr>
            <a:normAutofit/>
          </a:bodyPr>
          <a:lstStyle/>
          <a:p>
            <a:r>
              <a:rPr lang="en-US" sz="3200" dirty="0" smtClean="0"/>
              <a:t>Primary Findings</a:t>
            </a:r>
          </a:p>
          <a:p>
            <a:r>
              <a:rPr lang="en-US" sz="3200" dirty="0" smtClean="0"/>
              <a:t>Common causes of airway obstruction</a:t>
            </a:r>
          </a:p>
          <a:p>
            <a:r>
              <a:rPr lang="en-US" sz="3200" dirty="0" smtClean="0"/>
              <a:t>Other less common causes</a:t>
            </a:r>
          </a:p>
          <a:p>
            <a:r>
              <a:rPr lang="en-US" sz="3200" dirty="0" err="1" smtClean="0"/>
              <a:t>Extubation</a:t>
            </a:r>
            <a:r>
              <a:rPr lang="en-US" sz="3200" dirty="0" smtClean="0"/>
              <a:t> planning</a:t>
            </a:r>
          </a:p>
          <a:p>
            <a:r>
              <a:rPr lang="en-US" sz="3200" dirty="0" smtClean="0"/>
              <a:t>Staff, training &amp; equipment</a:t>
            </a:r>
            <a:endParaRPr lang="en-US" sz="3200" dirty="0"/>
          </a:p>
        </p:txBody>
      </p:sp>
    </p:spTree>
    <p:extLst>
      <p:ext uri="{BB962C8B-B14F-4D97-AF65-F5344CB8AC3E}">
        <p14:creationId xmlns:p14="http://schemas.microsoft.com/office/powerpoint/2010/main" xmlns="" val="1512170152"/>
      </p:ext>
    </p:extLst>
  </p:cSld>
  <p:clrMapOvr>
    <a:masterClrMapping/>
  </p:clrMapOvr>
  <mc:AlternateContent xmlns:mc="http://schemas.openxmlformats.org/markup-compatibility/2006">
    <mc:Choice xmlns:p14="http://schemas.microsoft.com/office/powerpoint/2010/main" xmlns="" Requires="p14">
      <p:transition spd="slow" p14:dur="2000" advTm="12680"/>
    </mc:Choice>
    <mc:Fallback>
      <p:transition spd="slow" advTm="1268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findings</a:t>
            </a:r>
            <a:endParaRPr lang="en-US" dirty="0"/>
          </a:p>
        </p:txBody>
      </p:sp>
      <p:sp>
        <p:nvSpPr>
          <p:cNvPr id="3" name="Content Placeholder 2"/>
          <p:cNvSpPr>
            <a:spLocks noGrp="1"/>
          </p:cNvSpPr>
          <p:nvPr>
            <p:ph idx="1"/>
          </p:nvPr>
        </p:nvSpPr>
        <p:spPr/>
        <p:txBody>
          <a:bodyPr>
            <a:normAutofit/>
          </a:bodyPr>
          <a:lstStyle/>
          <a:p>
            <a:r>
              <a:rPr lang="en-US" dirty="0" smtClean="0"/>
              <a:t> </a:t>
            </a:r>
            <a:r>
              <a:rPr lang="en-GB" dirty="0"/>
              <a:t>38 of 133 reports (28%) in </a:t>
            </a:r>
            <a:r>
              <a:rPr lang="en-GB" dirty="0" smtClean="0"/>
              <a:t>“Anaesthesia </a:t>
            </a:r>
            <a:r>
              <a:rPr lang="en-GB" dirty="0"/>
              <a:t>group</a:t>
            </a:r>
            <a:r>
              <a:rPr lang="en-GB" dirty="0" smtClean="0"/>
              <a:t>”</a:t>
            </a:r>
          </a:p>
          <a:p>
            <a:r>
              <a:rPr lang="en-GB" dirty="0" smtClean="0"/>
              <a:t>In </a:t>
            </a:r>
            <a:r>
              <a:rPr lang="en-GB" dirty="0"/>
              <a:t>all cases airway obstruction was root cause </a:t>
            </a:r>
          </a:p>
          <a:p>
            <a:r>
              <a:rPr lang="en-GB" dirty="0" smtClean="0"/>
              <a:t>Two </a:t>
            </a:r>
            <a:r>
              <a:rPr lang="en-GB" dirty="0"/>
              <a:t>died, one sustained brain </a:t>
            </a:r>
            <a:r>
              <a:rPr lang="en-GB" dirty="0" smtClean="0"/>
              <a:t>damage</a:t>
            </a:r>
          </a:p>
          <a:p>
            <a:r>
              <a:rPr lang="en-GB" dirty="0" smtClean="0"/>
              <a:t>Remaining </a:t>
            </a:r>
            <a:r>
              <a:rPr lang="en-GB" dirty="0"/>
              <a:t>patients were admitted to </a:t>
            </a:r>
            <a:r>
              <a:rPr lang="en-GB" dirty="0" smtClean="0"/>
              <a:t>ICU. (moderate harm)</a:t>
            </a:r>
          </a:p>
          <a:p>
            <a:r>
              <a:rPr lang="en-GB" dirty="0" smtClean="0"/>
              <a:t>10 </a:t>
            </a:r>
            <a:r>
              <a:rPr lang="en-GB" dirty="0"/>
              <a:t>ESA were </a:t>
            </a:r>
            <a:r>
              <a:rPr lang="en-GB" dirty="0" smtClean="0"/>
              <a:t>attempted, 8 successful</a:t>
            </a:r>
            <a:endParaRPr lang="en-US" dirty="0" smtClean="0"/>
          </a:p>
        </p:txBody>
      </p:sp>
    </p:spTree>
    <p:extLst>
      <p:ext uri="{BB962C8B-B14F-4D97-AF65-F5344CB8AC3E}">
        <p14:creationId xmlns:p14="http://schemas.microsoft.com/office/powerpoint/2010/main" xmlns="" val="480938605"/>
      </p:ext>
    </p:extLst>
  </p:cSld>
  <p:clrMapOvr>
    <a:masterClrMapping/>
  </p:clrMapOvr>
  <mc:AlternateContent xmlns:mc="http://schemas.openxmlformats.org/markup-compatibility/2006">
    <mc:Choice xmlns:p14="http://schemas.microsoft.com/office/powerpoint/2010/main" xmlns="" Requires="p14">
      <p:transition spd="slow" p14:dur="2000" advTm="50835"/>
    </mc:Choice>
    <mc:Fallback>
      <p:transition spd="slow" advTm="5083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t>
            </a:r>
            <a:r>
              <a:rPr lang="en-US" dirty="0" err="1"/>
              <a:t>A</a:t>
            </a:r>
            <a:r>
              <a:rPr lang="en-US" dirty="0" err="1" smtClean="0"/>
              <a:t>naesthetic</a:t>
            </a:r>
            <a:r>
              <a:rPr lang="en-US" dirty="0" smtClean="0"/>
              <a:t> Care Unit</a:t>
            </a:r>
            <a:endParaRPr lang="en-US" dirty="0"/>
          </a:p>
        </p:txBody>
      </p:sp>
      <p:pic>
        <p:nvPicPr>
          <p:cNvPr id="4" name="Content Placeholder 3" descr="IMG_0705.JPG"/>
          <p:cNvPicPr>
            <a:picLocks noGrp="1" noChangeAspect="1"/>
          </p:cNvPicPr>
          <p:nvPr>
            <p:ph sz="half" idx="1"/>
          </p:nvPr>
        </p:nvPicPr>
        <p:blipFill>
          <a:blip r:embed="rId3" cstate="print">
            <a:extLst>
              <a:ext uri="{28A0092B-C50C-407E-A947-70E740481C1C}">
                <a14:useLocalDpi xmlns:a14="http://schemas.microsoft.com/office/drawing/2010/main" xmlns="" val="0"/>
              </a:ext>
            </a:extLst>
          </a:blip>
          <a:srcRect l="16078" r="16078"/>
          <a:stretch>
            <a:fillRect/>
          </a:stretch>
        </p:blipFill>
        <p:spPr/>
      </p:pic>
      <p:sp>
        <p:nvSpPr>
          <p:cNvPr id="3" name="Content Placeholder 2"/>
          <p:cNvSpPr>
            <a:spLocks noGrp="1"/>
          </p:cNvSpPr>
          <p:nvPr>
            <p:ph sz="half" idx="2"/>
          </p:nvPr>
        </p:nvSpPr>
        <p:spPr>
          <a:xfrm>
            <a:off x="4648198" y="2147888"/>
            <a:ext cx="3796701" cy="3927475"/>
          </a:xfrm>
        </p:spPr>
        <p:txBody>
          <a:bodyPr>
            <a:normAutofit/>
          </a:bodyPr>
          <a:lstStyle/>
          <a:p>
            <a:r>
              <a:rPr lang="en-GB" dirty="0" smtClean="0"/>
              <a:t>2</a:t>
            </a:r>
            <a:r>
              <a:rPr lang="en-GB" dirty="0"/>
              <a:t>/</a:t>
            </a:r>
            <a:r>
              <a:rPr lang="en-GB" dirty="0" smtClean="0"/>
              <a:t>3 consultant case, </a:t>
            </a:r>
            <a:r>
              <a:rPr lang="en-GB" dirty="0"/>
              <a:t>75% </a:t>
            </a:r>
            <a:r>
              <a:rPr lang="en-GB" dirty="0" smtClean="0"/>
              <a:t>elective/scheduled </a:t>
            </a:r>
            <a:r>
              <a:rPr lang="en-GB" dirty="0"/>
              <a:t>in </a:t>
            </a:r>
            <a:r>
              <a:rPr lang="en-GB" dirty="0" smtClean="0"/>
              <a:t>daytime</a:t>
            </a:r>
          </a:p>
          <a:p>
            <a:r>
              <a:rPr lang="en-GB" dirty="0" smtClean="0"/>
              <a:t>In half: difficulty predicted</a:t>
            </a:r>
            <a:endParaRPr lang="en-GB" dirty="0"/>
          </a:p>
          <a:p>
            <a:r>
              <a:rPr lang="en-GB" dirty="0"/>
              <a:t>In half, there was delay in recognising the problem </a:t>
            </a:r>
          </a:p>
          <a:p>
            <a:r>
              <a:rPr lang="en-GB" dirty="0" smtClean="0"/>
              <a:t>5 cases required CPR consequent to hypoxia</a:t>
            </a:r>
          </a:p>
          <a:p>
            <a:r>
              <a:rPr lang="en-GB" dirty="0" smtClean="0"/>
              <a:t>Airway management: Good(8), poor (10), mixed (18)</a:t>
            </a:r>
            <a:endParaRPr lang="en-GB" dirty="0"/>
          </a:p>
          <a:p>
            <a:endParaRPr lang="en-US" dirty="0"/>
          </a:p>
        </p:txBody>
      </p:sp>
    </p:spTree>
    <p:extLst>
      <p:ext uri="{BB962C8B-B14F-4D97-AF65-F5344CB8AC3E}">
        <p14:creationId xmlns:p14="http://schemas.microsoft.com/office/powerpoint/2010/main" xmlns="" val="411985619"/>
      </p:ext>
    </p:extLst>
  </p:cSld>
  <p:clrMapOvr>
    <a:masterClrMapping/>
  </p:clrMapOvr>
  <mc:AlternateContent xmlns:mc="http://schemas.openxmlformats.org/markup-compatibility/2006">
    <mc:Choice xmlns:p14="http://schemas.microsoft.com/office/powerpoint/2010/main" xmlns="" Requires="p14">
      <p:transition spd="slow" p14:dur="2000" advTm="27576"/>
    </mc:Choice>
    <mc:Fallback>
      <p:transition spd="slow" advTm="2757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611812"/>
            <a:ext cx="7345362" cy="1339850"/>
          </a:xfrm>
        </p:spPr>
        <p:txBody>
          <a:bodyPr>
            <a:normAutofit fontScale="90000"/>
          </a:bodyPr>
          <a:lstStyle/>
          <a:p>
            <a:r>
              <a:rPr lang="en-GB" i="1" dirty="0"/>
              <a:t>Common causes of airway obstruction</a:t>
            </a:r>
            <a:r>
              <a:rPr lang="en-GB" dirty="0"/>
              <a:t/>
            </a:r>
            <a:br>
              <a:rPr lang="en-GB" dirty="0"/>
            </a:br>
            <a:r>
              <a:rPr lang="en-GB" dirty="0"/>
              <a:t> </a:t>
            </a:r>
            <a:endParaRPr lang="en-US" dirty="0"/>
          </a:p>
        </p:txBody>
      </p:sp>
      <p:sp>
        <p:nvSpPr>
          <p:cNvPr id="3" name="Content Placeholder 2"/>
          <p:cNvSpPr>
            <a:spLocks noGrp="1"/>
          </p:cNvSpPr>
          <p:nvPr>
            <p:ph idx="1"/>
          </p:nvPr>
        </p:nvSpPr>
        <p:spPr>
          <a:xfrm>
            <a:off x="900112" y="2133600"/>
            <a:ext cx="7345363" cy="4241957"/>
          </a:xfrm>
        </p:spPr>
        <p:txBody>
          <a:bodyPr>
            <a:normAutofit fontScale="62500" lnSpcReduction="20000"/>
          </a:bodyPr>
          <a:lstStyle/>
          <a:p>
            <a:r>
              <a:rPr lang="en-GB" sz="4500" b="1" dirty="0" smtClean="0"/>
              <a:t>Tracheal </a:t>
            </a:r>
            <a:r>
              <a:rPr lang="en-GB" sz="4500" b="1" dirty="0"/>
              <a:t>tube (24) </a:t>
            </a:r>
          </a:p>
          <a:p>
            <a:r>
              <a:rPr lang="en-GB" sz="4500" b="1" dirty="0" err="1"/>
              <a:t>S</a:t>
            </a:r>
            <a:r>
              <a:rPr lang="en-GB" sz="4500" b="1" dirty="0" err="1" smtClean="0"/>
              <a:t>upraglottic</a:t>
            </a:r>
            <a:r>
              <a:rPr lang="en-GB" sz="4500" b="1" dirty="0" smtClean="0"/>
              <a:t> </a:t>
            </a:r>
            <a:r>
              <a:rPr lang="en-GB" sz="4500" b="1" dirty="0"/>
              <a:t>airway device(8)</a:t>
            </a:r>
            <a:r>
              <a:rPr lang="en-GB" sz="4500" b="1" dirty="0" smtClean="0"/>
              <a:t>.</a:t>
            </a:r>
          </a:p>
          <a:p>
            <a:r>
              <a:rPr lang="en-GB" sz="4500" b="1" dirty="0" smtClean="0"/>
              <a:t>Laryngospasm</a:t>
            </a:r>
          </a:p>
          <a:p>
            <a:r>
              <a:rPr lang="en-GB" sz="4500" dirty="0" smtClean="0"/>
              <a:t>20 cases in OR , 16 cases Recovery</a:t>
            </a:r>
          </a:p>
          <a:p>
            <a:r>
              <a:rPr lang="en-GB" sz="4500" dirty="0" smtClean="0"/>
              <a:t>Upper </a:t>
            </a:r>
            <a:r>
              <a:rPr lang="en-GB" sz="4500" dirty="0"/>
              <a:t>airway obstruction </a:t>
            </a:r>
            <a:r>
              <a:rPr lang="en-GB" sz="4500" dirty="0" smtClean="0"/>
              <a:t>led to post </a:t>
            </a:r>
            <a:r>
              <a:rPr lang="en-GB" sz="4500" dirty="0"/>
              <a:t>obstructive pulmonary </a:t>
            </a:r>
            <a:r>
              <a:rPr lang="en-GB" sz="4500" dirty="0" smtClean="0"/>
              <a:t>oedema (13)</a:t>
            </a:r>
          </a:p>
          <a:p>
            <a:r>
              <a:rPr lang="en-GB" sz="4500" dirty="0" smtClean="0"/>
              <a:t>Obesity </a:t>
            </a:r>
            <a:r>
              <a:rPr lang="en-GB" sz="4500" dirty="0"/>
              <a:t>asthma or COPD were the most common co-morbidities.  </a:t>
            </a:r>
          </a:p>
        </p:txBody>
      </p:sp>
    </p:spTree>
    <p:extLst>
      <p:ext uri="{BB962C8B-B14F-4D97-AF65-F5344CB8AC3E}">
        <p14:creationId xmlns:p14="http://schemas.microsoft.com/office/powerpoint/2010/main" xmlns="" val="1327353145"/>
      </p:ext>
    </p:extLst>
  </p:cSld>
  <p:clrMapOvr>
    <a:masterClrMapping/>
  </p:clrMapOvr>
  <mc:AlternateContent xmlns:mc="http://schemas.openxmlformats.org/markup-compatibility/2006">
    <mc:Choice xmlns:p14="http://schemas.microsoft.com/office/powerpoint/2010/main" xmlns="" Requires="p14">
      <p:transition spd="slow" p14:dur="2000" advTm="11840"/>
    </mc:Choice>
    <mc:Fallback>
      <p:transition spd="slow" advTm="1184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32" y="244158"/>
            <a:ext cx="8578592" cy="1339850"/>
          </a:xfrm>
        </p:spPr>
        <p:txBody>
          <a:bodyPr>
            <a:normAutofit fontScale="90000"/>
          </a:bodyPr>
          <a:lstStyle/>
          <a:p>
            <a:r>
              <a:rPr lang="en-US" dirty="0" smtClean="0"/>
              <a:t>Post obstructive </a:t>
            </a:r>
            <a:br>
              <a:rPr lang="en-US" dirty="0" smtClean="0"/>
            </a:br>
            <a:r>
              <a:rPr lang="en-US" dirty="0" smtClean="0"/>
              <a:t>Pulmonary </a:t>
            </a:r>
            <a:r>
              <a:rPr lang="en-US" dirty="0" err="1" smtClean="0"/>
              <a:t>oedema</a:t>
            </a:r>
            <a:endParaRPr lang="en-US" dirty="0"/>
          </a:p>
        </p:txBody>
      </p:sp>
      <p:sp>
        <p:nvSpPr>
          <p:cNvPr id="5" name="Content Placeholder 4"/>
          <p:cNvSpPr>
            <a:spLocks noGrp="1"/>
          </p:cNvSpPr>
          <p:nvPr>
            <p:ph sz="half" idx="1"/>
          </p:nvPr>
        </p:nvSpPr>
        <p:spPr/>
        <p:txBody>
          <a:bodyPr/>
          <a:lstStyle/>
          <a:p>
            <a:r>
              <a:rPr lang="en-US" dirty="0" smtClean="0"/>
              <a:t>Young healthy patients, Middle aged patient</a:t>
            </a:r>
          </a:p>
          <a:p>
            <a:r>
              <a:rPr lang="en-US" dirty="0" smtClean="0"/>
              <a:t>TT, SAD, after airway removed</a:t>
            </a:r>
          </a:p>
          <a:p>
            <a:r>
              <a:rPr lang="en-US" dirty="0" smtClean="0"/>
              <a:t>Severe hypoxia, not responsive to CPAP</a:t>
            </a:r>
          </a:p>
          <a:p>
            <a:r>
              <a:rPr lang="en-US" dirty="0" smtClean="0"/>
              <a:t>All ICU for IPPV</a:t>
            </a:r>
          </a:p>
          <a:p>
            <a:r>
              <a:rPr lang="en-US" dirty="0" smtClean="0"/>
              <a:t>12/13 made full recovery</a:t>
            </a:r>
            <a:endParaRPr lang="en-US" dirty="0"/>
          </a:p>
        </p:txBody>
      </p:sp>
      <p:sp>
        <p:nvSpPr>
          <p:cNvPr id="6" name="Content Placeholder 5"/>
          <p:cNvSpPr>
            <a:spLocks noGrp="1"/>
          </p:cNvSpPr>
          <p:nvPr>
            <p:ph sz="half" idx="2"/>
          </p:nvPr>
        </p:nvSpPr>
        <p:spPr/>
        <p:txBody>
          <a:bodyPr/>
          <a:lstStyle/>
          <a:p>
            <a:endParaRPr lang="en-US"/>
          </a:p>
        </p:txBody>
      </p:sp>
      <p:pic>
        <p:nvPicPr>
          <p:cNvPr id="4" name="Picture 3" descr="cx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199" y="2467125"/>
            <a:ext cx="3387211" cy="2784788"/>
          </a:xfrm>
          <a:prstGeom prst="rect">
            <a:avLst/>
          </a:prstGeom>
        </p:spPr>
      </p:pic>
    </p:spTree>
    <p:extLst>
      <p:ext uri="{BB962C8B-B14F-4D97-AF65-F5344CB8AC3E}">
        <p14:creationId xmlns:p14="http://schemas.microsoft.com/office/powerpoint/2010/main" xmlns="" val="2976468238"/>
      </p:ext>
    </p:extLst>
  </p:cSld>
  <p:clrMapOvr>
    <a:masterClrMapping/>
  </p:clrMapOvr>
  <mc:AlternateContent xmlns:mc="http://schemas.openxmlformats.org/markup-compatibility/2006">
    <mc:Choice xmlns:p14="http://schemas.microsoft.com/office/powerpoint/2010/main" xmlns="" Requires="p14">
      <p:transition spd="slow" p14:dur="2000" advTm="47608"/>
    </mc:Choice>
    <mc:Fallback>
      <p:transition spd="slow" advTm="4760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Biting on airway</a:t>
            </a:r>
            <a:endParaRPr lang="en-US" dirty="0"/>
          </a:p>
        </p:txBody>
      </p:sp>
      <p:sp>
        <p:nvSpPr>
          <p:cNvPr id="3" name="Content Placeholder 2"/>
          <p:cNvSpPr>
            <a:spLocks noGrp="1"/>
          </p:cNvSpPr>
          <p:nvPr>
            <p:ph idx="1"/>
          </p:nvPr>
        </p:nvSpPr>
        <p:spPr>
          <a:xfrm>
            <a:off x="900112" y="1880912"/>
            <a:ext cx="7345363" cy="4184609"/>
          </a:xfrm>
        </p:spPr>
        <p:txBody>
          <a:bodyPr>
            <a:normAutofit/>
          </a:bodyPr>
          <a:lstStyle/>
          <a:p>
            <a:r>
              <a:rPr lang="en-GB" sz="3200" dirty="0" smtClean="0"/>
              <a:t>Obstruction by </a:t>
            </a:r>
            <a:r>
              <a:rPr lang="en-GB" sz="3200" dirty="0"/>
              <a:t>patient biting </a:t>
            </a:r>
            <a:r>
              <a:rPr lang="en-GB" sz="3200" dirty="0" smtClean="0"/>
              <a:t>on airway</a:t>
            </a:r>
          </a:p>
          <a:p>
            <a:r>
              <a:rPr lang="en-GB" sz="3200" dirty="0"/>
              <a:t>A</a:t>
            </a:r>
            <a:r>
              <a:rPr lang="en-GB" sz="3200" dirty="0" smtClean="0"/>
              <a:t> </a:t>
            </a:r>
            <a:r>
              <a:rPr lang="en-GB" sz="3200" dirty="0"/>
              <a:t>bite </a:t>
            </a:r>
            <a:r>
              <a:rPr lang="en-GB" sz="3200" dirty="0" smtClean="0"/>
              <a:t>block, </a:t>
            </a:r>
            <a:r>
              <a:rPr lang="en-GB" sz="3200" dirty="0" err="1"/>
              <a:t>oropharyngeal</a:t>
            </a:r>
            <a:r>
              <a:rPr lang="en-GB" sz="3200" dirty="0"/>
              <a:t> airway</a:t>
            </a:r>
            <a:r>
              <a:rPr lang="en-GB" sz="3200" dirty="0" smtClean="0"/>
              <a:t>, SAD + </a:t>
            </a:r>
            <a:r>
              <a:rPr lang="en-GB" sz="3200" dirty="0"/>
              <a:t>integral bite block.  </a:t>
            </a:r>
          </a:p>
          <a:p>
            <a:endParaRPr lang="en-US" dirty="0"/>
          </a:p>
        </p:txBody>
      </p:sp>
      <p:pic>
        <p:nvPicPr>
          <p:cNvPr id="5"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86509" y="5253383"/>
            <a:ext cx="1143217" cy="121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8842" y="4189370"/>
            <a:ext cx="1772927" cy="106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IMG_0807.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6200000">
            <a:off x="1463168" y="3870564"/>
            <a:ext cx="1881734" cy="2519346"/>
          </a:xfrm>
          <a:prstGeom prst="rect">
            <a:avLst/>
          </a:prstGeom>
        </p:spPr>
      </p:pic>
      <p:pic>
        <p:nvPicPr>
          <p:cNvPr id="8" name="Picture 7" descr="IMG_0802.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85527" y="3688543"/>
            <a:ext cx="1915744" cy="2564880"/>
          </a:xfrm>
          <a:prstGeom prst="rect">
            <a:avLst/>
          </a:prstGeom>
        </p:spPr>
      </p:pic>
    </p:spTree>
    <p:extLst>
      <p:ext uri="{BB962C8B-B14F-4D97-AF65-F5344CB8AC3E}">
        <p14:creationId xmlns:p14="http://schemas.microsoft.com/office/powerpoint/2010/main" xmlns="" val="77633044"/>
      </p:ext>
    </p:extLst>
  </p:cSld>
  <p:clrMapOvr>
    <a:masterClrMapping/>
  </p:clrMapOvr>
  <mc:AlternateContent xmlns:mc="http://schemas.openxmlformats.org/markup-compatibility/2006">
    <mc:Choice xmlns:p14="http://schemas.microsoft.com/office/powerpoint/2010/main" xmlns="" Requires="p14">
      <p:transition spd="slow" p14:dur="2000" advTm="63890"/>
    </mc:Choice>
    <mc:Fallback>
      <p:transition spd="slow" advTm="6389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Other causes of airway obstruction</a:t>
            </a:r>
            <a:endParaRPr lang="en-US" dirty="0"/>
          </a:p>
        </p:txBody>
      </p:sp>
      <p:sp>
        <p:nvSpPr>
          <p:cNvPr id="3" name="Content Placeholder 2"/>
          <p:cNvSpPr>
            <a:spLocks noGrp="1"/>
          </p:cNvSpPr>
          <p:nvPr>
            <p:ph idx="1"/>
          </p:nvPr>
        </p:nvSpPr>
        <p:spPr/>
        <p:txBody>
          <a:bodyPr>
            <a:normAutofit fontScale="85000" lnSpcReduction="20000"/>
          </a:bodyPr>
          <a:lstStyle/>
          <a:p>
            <a:r>
              <a:rPr lang="en-GB" sz="2800" b="1" dirty="0"/>
              <a:t>Bleeding into the airway </a:t>
            </a:r>
            <a:endParaRPr lang="en-GB" sz="2800" b="1" dirty="0" smtClean="0"/>
          </a:p>
          <a:p>
            <a:pPr marL="0" indent="0">
              <a:buNone/>
            </a:pPr>
            <a:r>
              <a:rPr lang="en-GB" sz="2800" dirty="0" smtClean="0"/>
              <a:t>requires </a:t>
            </a:r>
            <a:r>
              <a:rPr lang="en-GB" sz="2800" dirty="0"/>
              <a:t>careful inspection and suctioning before controlled </a:t>
            </a:r>
            <a:r>
              <a:rPr lang="en-GB" sz="2800" dirty="0" err="1"/>
              <a:t>extubation</a:t>
            </a:r>
            <a:r>
              <a:rPr lang="en-GB" sz="2800" dirty="0"/>
              <a:t>.  </a:t>
            </a:r>
            <a:endParaRPr lang="en-GB" sz="2800" dirty="0" smtClean="0"/>
          </a:p>
          <a:p>
            <a:r>
              <a:rPr lang="en-GB" sz="2800" b="1" dirty="0" smtClean="0"/>
              <a:t>Laryngeal </a:t>
            </a:r>
            <a:r>
              <a:rPr lang="en-GB" sz="2800" b="1" dirty="0"/>
              <a:t>oedema </a:t>
            </a:r>
            <a:endParaRPr lang="en-GB" sz="2800" b="1" dirty="0" smtClean="0"/>
          </a:p>
          <a:p>
            <a:pPr marL="0" indent="0">
              <a:buNone/>
            </a:pPr>
            <a:r>
              <a:rPr lang="en-GB" sz="2800" dirty="0" smtClean="0"/>
              <a:t>followed </a:t>
            </a:r>
            <a:r>
              <a:rPr lang="en-GB" sz="2800" dirty="0"/>
              <a:t>several </a:t>
            </a:r>
            <a:r>
              <a:rPr lang="en-GB" sz="2800" dirty="0" smtClean="0"/>
              <a:t>operations and 3 in the </a:t>
            </a:r>
            <a:r>
              <a:rPr lang="en-GB" sz="2800" dirty="0" err="1"/>
              <a:t>Trendelenburg</a:t>
            </a:r>
            <a:r>
              <a:rPr lang="en-GB" sz="2800" dirty="0"/>
              <a:t> or head down </a:t>
            </a:r>
            <a:r>
              <a:rPr lang="en-GB" sz="2800" dirty="0" smtClean="0"/>
              <a:t>position</a:t>
            </a:r>
          </a:p>
          <a:p>
            <a:r>
              <a:rPr lang="en-GB" sz="2800" b="1" dirty="0"/>
              <a:t>N</a:t>
            </a:r>
            <a:r>
              <a:rPr lang="en-GB" sz="2800" b="1" dirty="0" smtClean="0"/>
              <a:t>eck </a:t>
            </a:r>
            <a:r>
              <a:rPr lang="en-GB" sz="2800" b="1" dirty="0"/>
              <a:t>haematoma </a:t>
            </a:r>
          </a:p>
          <a:p>
            <a:pPr marL="0" indent="0">
              <a:buNone/>
            </a:pPr>
            <a:r>
              <a:rPr lang="en-GB" sz="2600" dirty="0" smtClean="0"/>
              <a:t>produced </a:t>
            </a:r>
            <a:r>
              <a:rPr lang="en-GB" sz="2600" dirty="0"/>
              <a:t>airway oedema and hampered re-</a:t>
            </a:r>
            <a:r>
              <a:rPr lang="en-GB" sz="2600" dirty="0" smtClean="0"/>
              <a:t>intubation. </a:t>
            </a:r>
            <a:endParaRPr lang="en-GB" sz="2600" dirty="0"/>
          </a:p>
          <a:p>
            <a:endParaRPr lang="en-US" dirty="0"/>
          </a:p>
        </p:txBody>
      </p:sp>
    </p:spTree>
    <p:extLst>
      <p:ext uri="{BB962C8B-B14F-4D97-AF65-F5344CB8AC3E}">
        <p14:creationId xmlns:p14="http://schemas.microsoft.com/office/powerpoint/2010/main" xmlns="" val="1775979234"/>
      </p:ext>
    </p:extLst>
  </p:cSld>
  <p:clrMapOvr>
    <a:masterClrMapping/>
  </p:clrMapOvr>
  <mc:AlternateContent xmlns:mc="http://schemas.openxmlformats.org/markup-compatibility/2006">
    <mc:Choice xmlns:p14="http://schemas.microsoft.com/office/powerpoint/2010/main" xmlns="" Requires="p14">
      <p:transition spd="slow" p14:dur="2000" advTm="41869"/>
    </mc:Choice>
    <mc:Fallback>
      <p:transition spd="slow" advTm="4186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Procedures associated with problems in recovery</a:t>
            </a:r>
            <a:endParaRPr lang="en-US" dirty="0"/>
          </a:p>
        </p:txBody>
      </p:sp>
      <p:sp>
        <p:nvSpPr>
          <p:cNvPr id="4" name="Text Placeholder 3"/>
          <p:cNvSpPr>
            <a:spLocks noGrp="1"/>
          </p:cNvSpPr>
          <p:nvPr>
            <p:ph type="body" idx="1"/>
          </p:nvPr>
        </p:nvSpPr>
        <p:spPr/>
        <p:txBody>
          <a:bodyPr/>
          <a:lstStyle/>
          <a:p>
            <a:r>
              <a:rPr lang="en-US" dirty="0" smtClean="0"/>
              <a:t>ENT, </a:t>
            </a:r>
            <a:r>
              <a:rPr lang="en-US" dirty="0" err="1" smtClean="0"/>
              <a:t>Maxfax</a:t>
            </a:r>
            <a:endParaRPr lang="en-US" dirty="0"/>
          </a:p>
        </p:txBody>
      </p:sp>
      <p:sp>
        <p:nvSpPr>
          <p:cNvPr id="3" name="Content Placeholder 2"/>
          <p:cNvSpPr>
            <a:spLocks noGrp="1"/>
          </p:cNvSpPr>
          <p:nvPr>
            <p:ph sz="half" idx="2"/>
          </p:nvPr>
        </p:nvSpPr>
        <p:spPr/>
        <p:txBody>
          <a:bodyPr>
            <a:normAutofit/>
          </a:bodyPr>
          <a:lstStyle/>
          <a:p>
            <a:r>
              <a:rPr lang="en-GB" dirty="0" smtClean="0"/>
              <a:t>13 ENT and 5 OMF</a:t>
            </a:r>
          </a:p>
          <a:p>
            <a:r>
              <a:rPr lang="en-GB" dirty="0" smtClean="0"/>
              <a:t>Surgery </a:t>
            </a:r>
            <a:r>
              <a:rPr lang="en-GB" dirty="0"/>
              <a:t>took place within the airway of 16 of the 38 </a:t>
            </a:r>
            <a:endParaRPr lang="en-GB" dirty="0" smtClean="0"/>
          </a:p>
          <a:p>
            <a:r>
              <a:rPr lang="en-GB" dirty="0"/>
              <a:t>4</a:t>
            </a:r>
            <a:r>
              <a:rPr lang="en-GB" dirty="0" smtClean="0"/>
              <a:t> </a:t>
            </a:r>
            <a:r>
              <a:rPr lang="en-GB" dirty="0"/>
              <a:t>of these  this was by laser </a:t>
            </a:r>
            <a:endParaRPr lang="en-GB" dirty="0" smtClean="0"/>
          </a:p>
          <a:p>
            <a:r>
              <a:rPr lang="en-GB" dirty="0" smtClean="0"/>
              <a:t>1 case had a stent</a:t>
            </a:r>
            <a:endParaRPr lang="en-US" dirty="0"/>
          </a:p>
        </p:txBody>
      </p:sp>
      <p:sp>
        <p:nvSpPr>
          <p:cNvPr id="6" name="Text Placeholder 5"/>
          <p:cNvSpPr>
            <a:spLocks noGrp="1"/>
          </p:cNvSpPr>
          <p:nvPr>
            <p:ph type="body" sz="quarter" idx="3"/>
          </p:nvPr>
        </p:nvSpPr>
        <p:spPr/>
        <p:txBody>
          <a:bodyPr/>
          <a:lstStyle/>
          <a:p>
            <a:r>
              <a:rPr lang="en-US" dirty="0" err="1" smtClean="0"/>
              <a:t>Trendellenberg</a:t>
            </a:r>
            <a:endParaRPr lang="en-US" dirty="0"/>
          </a:p>
        </p:txBody>
      </p:sp>
      <p:sp>
        <p:nvSpPr>
          <p:cNvPr id="7" name="Content Placeholder 6"/>
          <p:cNvSpPr>
            <a:spLocks noGrp="1"/>
          </p:cNvSpPr>
          <p:nvPr>
            <p:ph sz="quarter" idx="4"/>
          </p:nvPr>
        </p:nvSpPr>
        <p:spPr>
          <a:xfrm>
            <a:off x="4945539" y="2359876"/>
            <a:ext cx="3566160" cy="3484562"/>
          </a:xfrm>
        </p:spPr>
        <p:txBody>
          <a:bodyPr/>
          <a:lstStyle/>
          <a:p>
            <a:r>
              <a:rPr lang="en-US" dirty="0" smtClean="0"/>
              <a:t>Airway </a:t>
            </a:r>
            <a:r>
              <a:rPr lang="en-US" dirty="0" err="1" smtClean="0"/>
              <a:t>oedema</a:t>
            </a:r>
            <a:r>
              <a:rPr lang="en-US" dirty="0" smtClean="0"/>
              <a:t> in 3 cases</a:t>
            </a:r>
          </a:p>
          <a:p>
            <a:r>
              <a:rPr lang="en-US" dirty="0" smtClean="0"/>
              <a:t>6h prostatectomy, shorter </a:t>
            </a:r>
            <a:r>
              <a:rPr lang="en-US" dirty="0" err="1" smtClean="0"/>
              <a:t>gynae</a:t>
            </a:r>
            <a:r>
              <a:rPr lang="en-US" dirty="0" smtClean="0"/>
              <a:t> cases. </a:t>
            </a:r>
            <a:r>
              <a:rPr lang="en-US" dirty="0" err="1" smtClean="0"/>
              <a:t>Visualised</a:t>
            </a:r>
            <a:r>
              <a:rPr lang="en-US" dirty="0" smtClean="0"/>
              <a:t> via  SAD. </a:t>
            </a:r>
            <a:r>
              <a:rPr lang="en-US" dirty="0" err="1" smtClean="0"/>
              <a:t>Trachy</a:t>
            </a:r>
            <a:r>
              <a:rPr lang="en-US" dirty="0" smtClean="0"/>
              <a:t> in one</a:t>
            </a:r>
            <a:endParaRPr lang="en-US" dirty="0"/>
          </a:p>
        </p:txBody>
      </p:sp>
      <p:pic>
        <p:nvPicPr>
          <p:cNvPr id="5" name="Picture 4" descr="IMG_075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37436" y="4206152"/>
            <a:ext cx="2193407" cy="1638286"/>
          </a:xfrm>
          <a:prstGeom prst="rect">
            <a:avLst/>
          </a:prstGeom>
        </p:spPr>
      </p:pic>
    </p:spTree>
    <p:extLst>
      <p:ext uri="{BB962C8B-B14F-4D97-AF65-F5344CB8AC3E}">
        <p14:creationId xmlns:p14="http://schemas.microsoft.com/office/powerpoint/2010/main" xmlns="" val="612997538"/>
      </p:ext>
    </p:extLst>
  </p:cSld>
  <p:clrMapOvr>
    <a:masterClrMapping/>
  </p:clrMapOvr>
  <mc:AlternateContent xmlns:mc="http://schemas.openxmlformats.org/markup-compatibility/2006">
    <mc:Choice xmlns:p14="http://schemas.microsoft.com/office/powerpoint/2010/main" xmlns="" Requires="p14">
      <p:transition spd="slow" p14:dur="2000" advTm="32981"/>
    </mc:Choice>
    <mc:Fallback>
      <p:transition spd="slow" advTm="32981"/>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2156</TotalTime>
  <Words>1469</Words>
  <Application>Microsoft Office PowerPoint</Application>
  <PresentationFormat>On-screen Show (4:3)</PresentationFormat>
  <Paragraphs>167</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Capital</vt:lpstr>
      <vt:lpstr>Problems at Extubation and Recovery </vt:lpstr>
      <vt:lpstr>Aims of presentation</vt:lpstr>
      <vt:lpstr>Primary findings</vt:lpstr>
      <vt:lpstr>Post Anaesthetic Care Unit</vt:lpstr>
      <vt:lpstr>Common causes of airway obstruction  </vt:lpstr>
      <vt:lpstr>Post obstructive  Pulmonary oedema</vt:lpstr>
      <vt:lpstr>Biting on airway</vt:lpstr>
      <vt:lpstr>Other causes of airway obstruction</vt:lpstr>
      <vt:lpstr>Procedures associated with problems in recovery</vt:lpstr>
      <vt:lpstr>Airway Extubation plan Airway Management plan  </vt:lpstr>
      <vt:lpstr>Techniques requiring expertise</vt:lpstr>
      <vt:lpstr>Supplementary oxygen and monitoring is needed for transport after GA</vt:lpstr>
      <vt:lpstr>Recommendations: Equipment, staff &amp; training  </vt:lpstr>
      <vt:lpstr>Slide 14</vt:lpstr>
      <vt:lpstr>Is there a way out of this?</vt:lpstr>
      <vt:lpstr>Slide 16</vt:lpstr>
      <vt:lpstr>NAP4 Recovery problems (tip of the iceberg)</vt:lpstr>
    </vt:vector>
  </TitlesOfParts>
  <Company>LIMM Leeds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at Extubation and Recovery </dc:title>
  <dc:creator>Cancer Research</dc:creator>
  <cp:lastModifiedBy>mcenan</cp:lastModifiedBy>
  <cp:revision>89</cp:revision>
  <cp:lastPrinted>2011-03-29T06:04:42Z</cp:lastPrinted>
  <dcterms:created xsi:type="dcterms:W3CDTF">2011-03-09T21:44:51Z</dcterms:created>
  <dcterms:modified xsi:type="dcterms:W3CDTF">2011-03-29T15:12:30Z</dcterms:modified>
</cp:coreProperties>
</file>